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1" r:id="rId5"/>
    <p:sldId id="260" r:id="rId6"/>
    <p:sldId id="261" r:id="rId7"/>
    <p:sldId id="263" r:id="rId8"/>
    <p:sldId id="264" r:id="rId9"/>
    <p:sldId id="265" r:id="rId10"/>
    <p:sldId id="320" r:id="rId11"/>
    <p:sldId id="266" r:id="rId12"/>
    <p:sldId id="269" r:id="rId13"/>
    <p:sldId id="270" r:id="rId14"/>
    <p:sldId id="272" r:id="rId15"/>
    <p:sldId id="313" r:id="rId16"/>
    <p:sldId id="314" r:id="rId17"/>
    <p:sldId id="315" r:id="rId18"/>
    <p:sldId id="308" r:id="rId19"/>
    <p:sldId id="318" r:id="rId20"/>
    <p:sldId id="316" r:id="rId21"/>
    <p:sldId id="317" r:id="rId22"/>
    <p:sldId id="31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094027-D0CE-4BB8-A673-1FE628AA0C9B}">
          <p14:sldIdLst>
            <p14:sldId id="256"/>
            <p14:sldId id="257"/>
            <p14:sldId id="258"/>
            <p14:sldId id="271"/>
            <p14:sldId id="260"/>
            <p14:sldId id="261"/>
            <p14:sldId id="263"/>
            <p14:sldId id="264"/>
            <p14:sldId id="265"/>
            <p14:sldId id="320"/>
            <p14:sldId id="266"/>
            <p14:sldId id="269"/>
            <p14:sldId id="270"/>
            <p14:sldId id="272"/>
            <p14:sldId id="313"/>
            <p14:sldId id="314"/>
            <p14:sldId id="315"/>
            <p14:sldId id="308"/>
            <p14:sldId id="318"/>
            <p14:sldId id="316"/>
            <p14:sldId id="317"/>
            <p14:sldId id="3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B642D1-FB86-459C-8E93-66398053CADD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B8889FF-A9FD-438B-9AA8-4D21382BF2E8}">
      <dgm:prSet/>
      <dgm:spPr/>
      <dgm:t>
        <a:bodyPr/>
        <a:lstStyle/>
        <a:p>
          <a:r>
            <a:rPr lang="en-US"/>
            <a:t>RNA Binding Proteins are important in many  biological functions:</a:t>
          </a:r>
        </a:p>
      </dgm:t>
    </dgm:pt>
    <dgm:pt modelId="{E1701D61-BC54-440E-AE3F-2D57396EE65A}" type="parTrans" cxnId="{76B7A583-1DCC-4FD6-A756-32ED19DAD43D}">
      <dgm:prSet/>
      <dgm:spPr/>
      <dgm:t>
        <a:bodyPr/>
        <a:lstStyle/>
        <a:p>
          <a:endParaRPr lang="en-US"/>
        </a:p>
      </dgm:t>
    </dgm:pt>
    <dgm:pt modelId="{6B88AF2D-5842-46FA-AED0-018F181DEC17}" type="sibTrans" cxnId="{76B7A583-1DCC-4FD6-A756-32ED19DAD43D}">
      <dgm:prSet/>
      <dgm:spPr/>
      <dgm:t>
        <a:bodyPr/>
        <a:lstStyle/>
        <a:p>
          <a:endParaRPr lang="en-US"/>
        </a:p>
      </dgm:t>
    </dgm:pt>
    <dgm:pt modelId="{1DEA7705-0CCF-43D0-BFA9-867FDE1EFF53}">
      <dgm:prSet/>
      <dgm:spPr/>
      <dgm:t>
        <a:bodyPr/>
        <a:lstStyle/>
        <a:p>
          <a:r>
            <a:rPr lang="en-US"/>
            <a:t>mRNA stability</a:t>
          </a:r>
        </a:p>
      </dgm:t>
    </dgm:pt>
    <dgm:pt modelId="{8FC34FDB-C5F9-4E71-B06A-39B295DED134}" type="parTrans" cxnId="{A4803112-DB9A-4DE0-9F36-1C1ECC65ED94}">
      <dgm:prSet/>
      <dgm:spPr/>
      <dgm:t>
        <a:bodyPr/>
        <a:lstStyle/>
        <a:p>
          <a:endParaRPr lang="en-US"/>
        </a:p>
      </dgm:t>
    </dgm:pt>
    <dgm:pt modelId="{0EC9432B-5B18-4D10-916A-768D31FCE1F1}" type="sibTrans" cxnId="{A4803112-DB9A-4DE0-9F36-1C1ECC65ED94}">
      <dgm:prSet/>
      <dgm:spPr/>
      <dgm:t>
        <a:bodyPr/>
        <a:lstStyle/>
        <a:p>
          <a:endParaRPr lang="en-US"/>
        </a:p>
      </dgm:t>
    </dgm:pt>
    <dgm:pt modelId="{1C48906C-E291-401E-877D-F8C3287C8D31}">
      <dgm:prSet/>
      <dgm:spPr/>
      <dgm:t>
        <a:bodyPr/>
        <a:lstStyle/>
        <a:p>
          <a:r>
            <a:rPr lang="en-US"/>
            <a:t>Stress response</a:t>
          </a:r>
        </a:p>
      </dgm:t>
    </dgm:pt>
    <dgm:pt modelId="{65BA10FB-A279-451E-9CCB-3639C2CA1E07}" type="parTrans" cxnId="{567F3136-09E8-4BC1-8632-3651D74AF3C9}">
      <dgm:prSet/>
      <dgm:spPr/>
      <dgm:t>
        <a:bodyPr/>
        <a:lstStyle/>
        <a:p>
          <a:endParaRPr lang="en-US"/>
        </a:p>
      </dgm:t>
    </dgm:pt>
    <dgm:pt modelId="{0E63B5CA-A03D-4CB8-A29C-93050990FE69}" type="sibTrans" cxnId="{567F3136-09E8-4BC1-8632-3651D74AF3C9}">
      <dgm:prSet/>
      <dgm:spPr/>
      <dgm:t>
        <a:bodyPr/>
        <a:lstStyle/>
        <a:p>
          <a:endParaRPr lang="en-US"/>
        </a:p>
      </dgm:t>
    </dgm:pt>
    <dgm:pt modelId="{B24751EE-232D-4771-9089-5EBCFCF53D89}">
      <dgm:prSet/>
      <dgm:spPr/>
      <dgm:t>
        <a:bodyPr/>
        <a:lstStyle/>
        <a:p>
          <a:r>
            <a:rPr lang="en-US"/>
            <a:t>Cell cycle</a:t>
          </a:r>
        </a:p>
      </dgm:t>
    </dgm:pt>
    <dgm:pt modelId="{85FDD978-ECD6-440F-B71C-E29236FAAFA6}" type="parTrans" cxnId="{EED0B501-EF00-4C52-8693-84223075BAEF}">
      <dgm:prSet/>
      <dgm:spPr/>
      <dgm:t>
        <a:bodyPr/>
        <a:lstStyle/>
        <a:p>
          <a:endParaRPr lang="en-US"/>
        </a:p>
      </dgm:t>
    </dgm:pt>
    <dgm:pt modelId="{06111B9C-0917-4E8C-AE83-FE0D47FF6B96}" type="sibTrans" cxnId="{EED0B501-EF00-4C52-8693-84223075BAEF}">
      <dgm:prSet/>
      <dgm:spPr/>
      <dgm:t>
        <a:bodyPr/>
        <a:lstStyle/>
        <a:p>
          <a:endParaRPr lang="en-US"/>
        </a:p>
      </dgm:t>
    </dgm:pt>
    <dgm:pt modelId="{2872ABAC-F09C-4885-A470-D4E415930A3E}">
      <dgm:prSet/>
      <dgm:spPr/>
      <dgm:t>
        <a:bodyPr/>
        <a:lstStyle/>
        <a:p>
          <a:r>
            <a:rPr lang="en-US"/>
            <a:t>Tumor Differentiation</a:t>
          </a:r>
        </a:p>
      </dgm:t>
    </dgm:pt>
    <dgm:pt modelId="{ED848F44-6747-4C81-A88D-183F92E75E9F}" type="parTrans" cxnId="{8A83DDAA-E048-4D50-8DEF-4C23C8F8892E}">
      <dgm:prSet/>
      <dgm:spPr/>
      <dgm:t>
        <a:bodyPr/>
        <a:lstStyle/>
        <a:p>
          <a:endParaRPr lang="en-US"/>
        </a:p>
      </dgm:t>
    </dgm:pt>
    <dgm:pt modelId="{7BCD9472-4998-43B8-AA67-346D2279D67F}" type="sibTrans" cxnId="{8A83DDAA-E048-4D50-8DEF-4C23C8F8892E}">
      <dgm:prSet/>
      <dgm:spPr/>
      <dgm:t>
        <a:bodyPr/>
        <a:lstStyle/>
        <a:p>
          <a:endParaRPr lang="en-US"/>
        </a:p>
      </dgm:t>
    </dgm:pt>
    <dgm:pt modelId="{E7C2D9EE-6AD6-4386-9936-4DA8D9526A95}">
      <dgm:prSet/>
      <dgm:spPr/>
      <dgm:t>
        <a:bodyPr/>
        <a:lstStyle/>
        <a:p>
          <a:r>
            <a:rPr lang="en-US"/>
            <a:t>RNA Binding Proteins have been linked to some critical diseases:</a:t>
          </a:r>
        </a:p>
      </dgm:t>
    </dgm:pt>
    <dgm:pt modelId="{E3A8E4BA-FBC8-4CD9-BA2D-4DB794E4BA20}" type="parTrans" cxnId="{68BFD1E0-A218-4D43-B0E4-34A4A692BCF0}">
      <dgm:prSet/>
      <dgm:spPr/>
      <dgm:t>
        <a:bodyPr/>
        <a:lstStyle/>
        <a:p>
          <a:endParaRPr lang="en-US"/>
        </a:p>
      </dgm:t>
    </dgm:pt>
    <dgm:pt modelId="{25686194-F707-41A3-8CBA-7CD9C92CDEFB}" type="sibTrans" cxnId="{68BFD1E0-A218-4D43-B0E4-34A4A692BCF0}">
      <dgm:prSet/>
      <dgm:spPr/>
      <dgm:t>
        <a:bodyPr/>
        <a:lstStyle/>
        <a:p>
          <a:endParaRPr lang="en-US"/>
        </a:p>
      </dgm:t>
    </dgm:pt>
    <dgm:pt modelId="{4F0F5633-B4BB-44AA-8E32-F9DD138872EE}">
      <dgm:prSet/>
      <dgm:spPr/>
      <dgm:t>
        <a:bodyPr/>
        <a:lstStyle/>
        <a:p>
          <a:r>
            <a:rPr lang="en-US"/>
            <a:t>Cancer</a:t>
          </a:r>
        </a:p>
      </dgm:t>
    </dgm:pt>
    <dgm:pt modelId="{C697557B-6B11-4CBF-B32E-D39067CCAE52}" type="parTrans" cxnId="{B9916105-3781-42F1-B4C1-C69A856A540C}">
      <dgm:prSet/>
      <dgm:spPr/>
      <dgm:t>
        <a:bodyPr/>
        <a:lstStyle/>
        <a:p>
          <a:endParaRPr lang="en-US"/>
        </a:p>
      </dgm:t>
    </dgm:pt>
    <dgm:pt modelId="{9817BD74-282C-48C9-A834-298F5F6EC87D}" type="sibTrans" cxnId="{B9916105-3781-42F1-B4C1-C69A856A540C}">
      <dgm:prSet/>
      <dgm:spPr/>
      <dgm:t>
        <a:bodyPr/>
        <a:lstStyle/>
        <a:p>
          <a:endParaRPr lang="en-US"/>
        </a:p>
      </dgm:t>
    </dgm:pt>
    <dgm:pt modelId="{3CFDEABE-0CB2-4403-9570-03369096FF2E}">
      <dgm:prSet/>
      <dgm:spPr/>
      <dgm:t>
        <a:bodyPr/>
        <a:lstStyle/>
        <a:p>
          <a:r>
            <a:rPr lang="en-US"/>
            <a:t>Neuro-degenerative diseases</a:t>
          </a:r>
        </a:p>
      </dgm:t>
    </dgm:pt>
    <dgm:pt modelId="{4BEA71C1-F85F-4A2F-B84F-C7B7C597886B}" type="parTrans" cxnId="{C2931A59-60BE-49A3-8EDB-66691D0BFB7B}">
      <dgm:prSet/>
      <dgm:spPr/>
      <dgm:t>
        <a:bodyPr/>
        <a:lstStyle/>
        <a:p>
          <a:endParaRPr lang="en-US"/>
        </a:p>
      </dgm:t>
    </dgm:pt>
    <dgm:pt modelId="{E1260E0E-364F-411C-8996-1301BBD18C4D}" type="sibTrans" cxnId="{C2931A59-60BE-49A3-8EDB-66691D0BFB7B}">
      <dgm:prSet/>
      <dgm:spPr/>
      <dgm:t>
        <a:bodyPr/>
        <a:lstStyle/>
        <a:p>
          <a:endParaRPr lang="en-US"/>
        </a:p>
      </dgm:t>
    </dgm:pt>
    <dgm:pt modelId="{C191582F-2F26-486C-A0CF-6099312769FB}">
      <dgm:prSet/>
      <dgm:spPr/>
      <dgm:t>
        <a:bodyPr/>
        <a:lstStyle/>
        <a:p>
          <a:r>
            <a:rPr lang="en-US"/>
            <a:t>Immunological disorders</a:t>
          </a:r>
        </a:p>
      </dgm:t>
    </dgm:pt>
    <dgm:pt modelId="{1527E013-9CCF-42C7-AEAD-BCC8204A31E3}" type="parTrans" cxnId="{68228997-2F67-451F-8BF9-C834629B026F}">
      <dgm:prSet/>
      <dgm:spPr/>
      <dgm:t>
        <a:bodyPr/>
        <a:lstStyle/>
        <a:p>
          <a:endParaRPr lang="en-US"/>
        </a:p>
      </dgm:t>
    </dgm:pt>
    <dgm:pt modelId="{B0D70DA6-417D-441F-ABB1-83A64B9CFBA6}" type="sibTrans" cxnId="{68228997-2F67-451F-8BF9-C834629B026F}">
      <dgm:prSet/>
      <dgm:spPr/>
      <dgm:t>
        <a:bodyPr/>
        <a:lstStyle/>
        <a:p>
          <a:endParaRPr lang="en-US"/>
        </a:p>
      </dgm:t>
    </dgm:pt>
    <dgm:pt modelId="{4CFAE43C-E01E-48AA-A527-D86A7421E773}">
      <dgm:prSet/>
      <dgm:spPr/>
      <dgm:t>
        <a:bodyPr/>
        <a:lstStyle/>
        <a:p>
          <a:r>
            <a:rPr lang="en-US"/>
            <a:t>Muscular atrophies and</a:t>
          </a:r>
        </a:p>
      </dgm:t>
    </dgm:pt>
    <dgm:pt modelId="{E0EF18B9-8E66-4E55-9EFE-F56EDAF92141}" type="parTrans" cxnId="{DE59D0EF-72F1-47B6-9CBF-825A73EF0615}">
      <dgm:prSet/>
      <dgm:spPr/>
      <dgm:t>
        <a:bodyPr/>
        <a:lstStyle/>
        <a:p>
          <a:endParaRPr lang="en-US"/>
        </a:p>
      </dgm:t>
    </dgm:pt>
    <dgm:pt modelId="{A066404F-D2E2-4A2D-8128-9E123703B2DB}" type="sibTrans" cxnId="{DE59D0EF-72F1-47B6-9CBF-825A73EF0615}">
      <dgm:prSet/>
      <dgm:spPr/>
      <dgm:t>
        <a:bodyPr/>
        <a:lstStyle/>
        <a:p>
          <a:endParaRPr lang="en-US"/>
        </a:p>
      </dgm:t>
    </dgm:pt>
    <dgm:pt modelId="{677975ED-544F-48C4-9D9B-1FFB7CD34E6D}">
      <dgm:prSet/>
      <dgm:spPr/>
      <dgm:t>
        <a:bodyPr/>
        <a:lstStyle/>
        <a:p>
          <a:r>
            <a:rPr lang="en-US"/>
            <a:t>Metabolic disorders</a:t>
          </a:r>
        </a:p>
      </dgm:t>
    </dgm:pt>
    <dgm:pt modelId="{BD881785-50FA-49A9-87D2-7020DD240E94}" type="parTrans" cxnId="{8AB759F9-3B75-4C54-8D2F-55A1555073D3}">
      <dgm:prSet/>
      <dgm:spPr/>
      <dgm:t>
        <a:bodyPr/>
        <a:lstStyle/>
        <a:p>
          <a:endParaRPr lang="en-US"/>
        </a:p>
      </dgm:t>
    </dgm:pt>
    <dgm:pt modelId="{C4F1CB36-4332-4798-9F2E-D82D40458BFD}" type="sibTrans" cxnId="{8AB759F9-3B75-4C54-8D2F-55A1555073D3}">
      <dgm:prSet/>
      <dgm:spPr/>
      <dgm:t>
        <a:bodyPr/>
        <a:lstStyle/>
        <a:p>
          <a:endParaRPr lang="en-US"/>
        </a:p>
      </dgm:t>
    </dgm:pt>
    <dgm:pt modelId="{4D0B3F8D-E78C-48AC-BD06-3AF4FA55B597}" type="pres">
      <dgm:prSet presAssocID="{4CB642D1-FB86-459C-8E93-66398053CADD}" presName="Name0" presStyleCnt="0">
        <dgm:presLayoutVars>
          <dgm:dir/>
          <dgm:animLvl val="lvl"/>
          <dgm:resizeHandles val="exact"/>
        </dgm:presLayoutVars>
      </dgm:prSet>
      <dgm:spPr/>
    </dgm:pt>
    <dgm:pt modelId="{E0B125D8-1EA2-4D8C-830F-58833C46BFCD}" type="pres">
      <dgm:prSet presAssocID="{9B8889FF-A9FD-438B-9AA8-4D21382BF2E8}" presName="composite" presStyleCnt="0"/>
      <dgm:spPr/>
    </dgm:pt>
    <dgm:pt modelId="{A14D3145-3450-451A-9F28-607BD2C4149E}" type="pres">
      <dgm:prSet presAssocID="{9B8889FF-A9FD-438B-9AA8-4D21382BF2E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06E0A87-A366-4146-9902-196A8ACC1CF2}" type="pres">
      <dgm:prSet presAssocID="{9B8889FF-A9FD-438B-9AA8-4D21382BF2E8}" presName="desTx" presStyleLbl="alignAccFollowNode1" presStyleIdx="0" presStyleCnt="2">
        <dgm:presLayoutVars>
          <dgm:bulletEnabled val="1"/>
        </dgm:presLayoutVars>
      </dgm:prSet>
      <dgm:spPr/>
    </dgm:pt>
    <dgm:pt modelId="{840BA462-C876-44B1-9EC0-518AC1787CF9}" type="pres">
      <dgm:prSet presAssocID="{6B88AF2D-5842-46FA-AED0-018F181DEC17}" presName="space" presStyleCnt="0"/>
      <dgm:spPr/>
    </dgm:pt>
    <dgm:pt modelId="{037A0192-FA7E-4CE4-8521-E4AF5D3E15FB}" type="pres">
      <dgm:prSet presAssocID="{E7C2D9EE-6AD6-4386-9936-4DA8D9526A95}" presName="composite" presStyleCnt="0"/>
      <dgm:spPr/>
    </dgm:pt>
    <dgm:pt modelId="{E96C9B4A-432B-470F-A1C8-8C4B3BDBC087}" type="pres">
      <dgm:prSet presAssocID="{E7C2D9EE-6AD6-4386-9936-4DA8D9526A9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79FA7A7-77EF-4C0A-B11A-8CA16DFDAEAB}" type="pres">
      <dgm:prSet presAssocID="{E7C2D9EE-6AD6-4386-9936-4DA8D9526A9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EED0B501-EF00-4C52-8693-84223075BAEF}" srcId="{9B8889FF-A9FD-438B-9AA8-4D21382BF2E8}" destId="{B24751EE-232D-4771-9089-5EBCFCF53D89}" srcOrd="2" destOrd="0" parTransId="{85FDD978-ECD6-440F-B71C-E29236FAAFA6}" sibTransId="{06111B9C-0917-4E8C-AE83-FE0D47FF6B96}"/>
    <dgm:cxn modelId="{D59AFC02-0414-4C13-842A-B20DB8DA5EA8}" type="presOf" srcId="{B24751EE-232D-4771-9089-5EBCFCF53D89}" destId="{B06E0A87-A366-4146-9902-196A8ACC1CF2}" srcOrd="0" destOrd="2" presId="urn:microsoft.com/office/officeart/2005/8/layout/hList1"/>
    <dgm:cxn modelId="{B9916105-3781-42F1-B4C1-C69A856A540C}" srcId="{E7C2D9EE-6AD6-4386-9936-4DA8D9526A95}" destId="{4F0F5633-B4BB-44AA-8E32-F9DD138872EE}" srcOrd="0" destOrd="0" parTransId="{C697557B-6B11-4CBF-B32E-D39067CCAE52}" sibTransId="{9817BD74-282C-48C9-A834-298F5F6EC87D}"/>
    <dgm:cxn modelId="{A4803112-DB9A-4DE0-9F36-1C1ECC65ED94}" srcId="{9B8889FF-A9FD-438B-9AA8-4D21382BF2E8}" destId="{1DEA7705-0CCF-43D0-BFA9-867FDE1EFF53}" srcOrd="0" destOrd="0" parTransId="{8FC34FDB-C5F9-4E71-B06A-39B295DED134}" sibTransId="{0EC9432B-5B18-4D10-916A-768D31FCE1F1}"/>
    <dgm:cxn modelId="{D2ED8C13-DC4A-4267-9456-79E9CB757514}" type="presOf" srcId="{4CFAE43C-E01E-48AA-A527-D86A7421E773}" destId="{779FA7A7-77EF-4C0A-B11A-8CA16DFDAEAB}" srcOrd="0" destOrd="3" presId="urn:microsoft.com/office/officeart/2005/8/layout/hList1"/>
    <dgm:cxn modelId="{3A3BFB14-9B05-479F-BF0A-01F0069E5513}" type="presOf" srcId="{1DEA7705-0CCF-43D0-BFA9-867FDE1EFF53}" destId="{B06E0A87-A366-4146-9902-196A8ACC1CF2}" srcOrd="0" destOrd="0" presId="urn:microsoft.com/office/officeart/2005/8/layout/hList1"/>
    <dgm:cxn modelId="{7B956318-EB91-41F8-B9A6-3B33D4B3A6AD}" type="presOf" srcId="{1C48906C-E291-401E-877D-F8C3287C8D31}" destId="{B06E0A87-A366-4146-9902-196A8ACC1CF2}" srcOrd="0" destOrd="1" presId="urn:microsoft.com/office/officeart/2005/8/layout/hList1"/>
    <dgm:cxn modelId="{6830C426-064E-4EAB-B38F-947BE3D7FE49}" type="presOf" srcId="{E7C2D9EE-6AD6-4386-9936-4DA8D9526A95}" destId="{E96C9B4A-432B-470F-A1C8-8C4B3BDBC087}" srcOrd="0" destOrd="0" presId="urn:microsoft.com/office/officeart/2005/8/layout/hList1"/>
    <dgm:cxn modelId="{567F3136-09E8-4BC1-8632-3651D74AF3C9}" srcId="{9B8889FF-A9FD-438B-9AA8-4D21382BF2E8}" destId="{1C48906C-E291-401E-877D-F8C3287C8D31}" srcOrd="1" destOrd="0" parTransId="{65BA10FB-A279-451E-9CCB-3639C2CA1E07}" sibTransId="{0E63B5CA-A03D-4CB8-A29C-93050990FE69}"/>
    <dgm:cxn modelId="{7C72955C-64E4-4737-9E94-BA96ADEC3C1B}" type="presOf" srcId="{9B8889FF-A9FD-438B-9AA8-4D21382BF2E8}" destId="{A14D3145-3450-451A-9F28-607BD2C4149E}" srcOrd="0" destOrd="0" presId="urn:microsoft.com/office/officeart/2005/8/layout/hList1"/>
    <dgm:cxn modelId="{22DE4966-6890-4645-B5DF-3E236B7A7EF3}" type="presOf" srcId="{4CB642D1-FB86-459C-8E93-66398053CADD}" destId="{4D0B3F8D-E78C-48AC-BD06-3AF4FA55B597}" srcOrd="0" destOrd="0" presId="urn:microsoft.com/office/officeart/2005/8/layout/hList1"/>
    <dgm:cxn modelId="{25606D4F-AE79-466F-8693-B77AF272BF1F}" type="presOf" srcId="{2872ABAC-F09C-4885-A470-D4E415930A3E}" destId="{B06E0A87-A366-4146-9902-196A8ACC1CF2}" srcOrd="0" destOrd="3" presId="urn:microsoft.com/office/officeart/2005/8/layout/hList1"/>
    <dgm:cxn modelId="{C2931A59-60BE-49A3-8EDB-66691D0BFB7B}" srcId="{E7C2D9EE-6AD6-4386-9936-4DA8D9526A95}" destId="{3CFDEABE-0CB2-4403-9570-03369096FF2E}" srcOrd="1" destOrd="0" parTransId="{4BEA71C1-F85F-4A2F-B84F-C7B7C597886B}" sibTransId="{E1260E0E-364F-411C-8996-1301BBD18C4D}"/>
    <dgm:cxn modelId="{B9845A82-CFFF-4575-BD5E-D7E700B6FAE1}" type="presOf" srcId="{4F0F5633-B4BB-44AA-8E32-F9DD138872EE}" destId="{779FA7A7-77EF-4C0A-B11A-8CA16DFDAEAB}" srcOrd="0" destOrd="0" presId="urn:microsoft.com/office/officeart/2005/8/layout/hList1"/>
    <dgm:cxn modelId="{76B7A583-1DCC-4FD6-A756-32ED19DAD43D}" srcId="{4CB642D1-FB86-459C-8E93-66398053CADD}" destId="{9B8889FF-A9FD-438B-9AA8-4D21382BF2E8}" srcOrd="0" destOrd="0" parTransId="{E1701D61-BC54-440E-AE3F-2D57396EE65A}" sibTransId="{6B88AF2D-5842-46FA-AED0-018F181DEC17}"/>
    <dgm:cxn modelId="{68228997-2F67-451F-8BF9-C834629B026F}" srcId="{E7C2D9EE-6AD6-4386-9936-4DA8D9526A95}" destId="{C191582F-2F26-486C-A0CF-6099312769FB}" srcOrd="2" destOrd="0" parTransId="{1527E013-9CCF-42C7-AEAD-BCC8204A31E3}" sibTransId="{B0D70DA6-417D-441F-ABB1-83A64B9CFBA6}"/>
    <dgm:cxn modelId="{8A83DDAA-E048-4D50-8DEF-4C23C8F8892E}" srcId="{9B8889FF-A9FD-438B-9AA8-4D21382BF2E8}" destId="{2872ABAC-F09C-4885-A470-D4E415930A3E}" srcOrd="3" destOrd="0" parTransId="{ED848F44-6747-4C81-A88D-183F92E75E9F}" sibTransId="{7BCD9472-4998-43B8-AA67-346D2279D67F}"/>
    <dgm:cxn modelId="{4AB921BD-82F2-40A0-BD28-3618E8539817}" type="presOf" srcId="{C191582F-2F26-486C-A0CF-6099312769FB}" destId="{779FA7A7-77EF-4C0A-B11A-8CA16DFDAEAB}" srcOrd="0" destOrd="2" presId="urn:microsoft.com/office/officeart/2005/8/layout/hList1"/>
    <dgm:cxn modelId="{51C006DC-1E51-42B1-8C43-E53DA0DD247C}" type="presOf" srcId="{677975ED-544F-48C4-9D9B-1FFB7CD34E6D}" destId="{779FA7A7-77EF-4C0A-B11A-8CA16DFDAEAB}" srcOrd="0" destOrd="4" presId="urn:microsoft.com/office/officeart/2005/8/layout/hList1"/>
    <dgm:cxn modelId="{68BFD1E0-A218-4D43-B0E4-34A4A692BCF0}" srcId="{4CB642D1-FB86-459C-8E93-66398053CADD}" destId="{E7C2D9EE-6AD6-4386-9936-4DA8D9526A95}" srcOrd="1" destOrd="0" parTransId="{E3A8E4BA-FBC8-4CD9-BA2D-4DB794E4BA20}" sibTransId="{25686194-F707-41A3-8CBA-7CD9C92CDEFB}"/>
    <dgm:cxn modelId="{7DB6CAE4-B8AB-4CAF-8831-D37B6EE3ECC4}" type="presOf" srcId="{3CFDEABE-0CB2-4403-9570-03369096FF2E}" destId="{779FA7A7-77EF-4C0A-B11A-8CA16DFDAEAB}" srcOrd="0" destOrd="1" presId="urn:microsoft.com/office/officeart/2005/8/layout/hList1"/>
    <dgm:cxn modelId="{DE59D0EF-72F1-47B6-9CBF-825A73EF0615}" srcId="{E7C2D9EE-6AD6-4386-9936-4DA8D9526A95}" destId="{4CFAE43C-E01E-48AA-A527-D86A7421E773}" srcOrd="3" destOrd="0" parTransId="{E0EF18B9-8E66-4E55-9EFE-F56EDAF92141}" sibTransId="{A066404F-D2E2-4A2D-8128-9E123703B2DB}"/>
    <dgm:cxn modelId="{8AB759F9-3B75-4C54-8D2F-55A1555073D3}" srcId="{E7C2D9EE-6AD6-4386-9936-4DA8D9526A95}" destId="{677975ED-544F-48C4-9D9B-1FFB7CD34E6D}" srcOrd="4" destOrd="0" parTransId="{BD881785-50FA-49A9-87D2-7020DD240E94}" sibTransId="{C4F1CB36-4332-4798-9F2E-D82D40458BFD}"/>
    <dgm:cxn modelId="{FD0D6F02-B1AC-4A1A-A6CE-3B546886401B}" type="presParOf" srcId="{4D0B3F8D-E78C-48AC-BD06-3AF4FA55B597}" destId="{E0B125D8-1EA2-4D8C-830F-58833C46BFCD}" srcOrd="0" destOrd="0" presId="urn:microsoft.com/office/officeart/2005/8/layout/hList1"/>
    <dgm:cxn modelId="{BD040DE8-2590-4F0E-BC40-E7DE327B8B49}" type="presParOf" srcId="{E0B125D8-1EA2-4D8C-830F-58833C46BFCD}" destId="{A14D3145-3450-451A-9F28-607BD2C4149E}" srcOrd="0" destOrd="0" presId="urn:microsoft.com/office/officeart/2005/8/layout/hList1"/>
    <dgm:cxn modelId="{1B79851D-9B4F-4917-87D4-DB5A69F6E639}" type="presParOf" srcId="{E0B125D8-1EA2-4D8C-830F-58833C46BFCD}" destId="{B06E0A87-A366-4146-9902-196A8ACC1CF2}" srcOrd="1" destOrd="0" presId="urn:microsoft.com/office/officeart/2005/8/layout/hList1"/>
    <dgm:cxn modelId="{F2D5AA3F-2C9A-4832-8F5F-FC6A6F700F35}" type="presParOf" srcId="{4D0B3F8D-E78C-48AC-BD06-3AF4FA55B597}" destId="{840BA462-C876-44B1-9EC0-518AC1787CF9}" srcOrd="1" destOrd="0" presId="urn:microsoft.com/office/officeart/2005/8/layout/hList1"/>
    <dgm:cxn modelId="{8FCD707A-FB53-45A6-9199-14ABF5D99F74}" type="presParOf" srcId="{4D0B3F8D-E78C-48AC-BD06-3AF4FA55B597}" destId="{037A0192-FA7E-4CE4-8521-E4AF5D3E15FB}" srcOrd="2" destOrd="0" presId="urn:microsoft.com/office/officeart/2005/8/layout/hList1"/>
    <dgm:cxn modelId="{089E0B45-833D-4898-9A4E-3C10AF0DF467}" type="presParOf" srcId="{037A0192-FA7E-4CE4-8521-E4AF5D3E15FB}" destId="{E96C9B4A-432B-470F-A1C8-8C4B3BDBC087}" srcOrd="0" destOrd="0" presId="urn:microsoft.com/office/officeart/2005/8/layout/hList1"/>
    <dgm:cxn modelId="{ECB40259-EF14-41CA-BD57-0129CACB4F64}" type="presParOf" srcId="{037A0192-FA7E-4CE4-8521-E4AF5D3E15FB}" destId="{779FA7A7-77EF-4C0A-B11A-8CA16DFDAEA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A233CE-D529-4B0C-A55D-50260156AD02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2CD2A38-6842-40A8-86FD-7CE92681C139}">
      <dgm:prSet/>
      <dgm:spPr/>
      <dgm:t>
        <a:bodyPr/>
        <a:lstStyle/>
        <a:p>
          <a:r>
            <a:rPr lang="en-US"/>
            <a:t>Incremental Feature Selection</a:t>
          </a:r>
        </a:p>
      </dgm:t>
    </dgm:pt>
    <dgm:pt modelId="{39A04920-3E03-4EA3-BA94-1641826CFC59}" type="parTrans" cxnId="{BEF5B6E0-DE3E-40F9-A86E-7E5B4D1F1922}">
      <dgm:prSet/>
      <dgm:spPr/>
      <dgm:t>
        <a:bodyPr/>
        <a:lstStyle/>
        <a:p>
          <a:endParaRPr lang="en-US"/>
        </a:p>
      </dgm:t>
    </dgm:pt>
    <dgm:pt modelId="{AAB24B7A-3CAE-4854-8A63-E30EF1F51828}" type="sibTrans" cxnId="{BEF5B6E0-DE3E-40F9-A86E-7E5B4D1F1922}">
      <dgm:prSet/>
      <dgm:spPr/>
      <dgm:t>
        <a:bodyPr/>
        <a:lstStyle/>
        <a:p>
          <a:endParaRPr lang="en-US"/>
        </a:p>
      </dgm:t>
    </dgm:pt>
    <dgm:pt modelId="{B6F00ADF-47EC-476B-9DE0-D5F182E3BAFB}">
      <dgm:prSet/>
      <dgm:spPr/>
      <dgm:t>
        <a:bodyPr/>
        <a:lstStyle/>
        <a:p>
          <a:r>
            <a:rPr lang="en-US"/>
            <a:t>Removed 21 features</a:t>
          </a:r>
        </a:p>
      </dgm:t>
    </dgm:pt>
    <dgm:pt modelId="{496BA9DC-A811-460D-8BE1-7FE106A819CB}" type="parTrans" cxnId="{92059EDB-A995-4414-8F38-5148C4C5A219}">
      <dgm:prSet/>
      <dgm:spPr/>
      <dgm:t>
        <a:bodyPr/>
        <a:lstStyle/>
        <a:p>
          <a:endParaRPr lang="en-US"/>
        </a:p>
      </dgm:t>
    </dgm:pt>
    <dgm:pt modelId="{2475AC0B-52D6-4A46-A788-FB35DC273DB6}" type="sibTrans" cxnId="{92059EDB-A995-4414-8F38-5148C4C5A219}">
      <dgm:prSet/>
      <dgm:spPr/>
      <dgm:t>
        <a:bodyPr/>
        <a:lstStyle/>
        <a:p>
          <a:endParaRPr lang="en-US"/>
        </a:p>
      </dgm:t>
    </dgm:pt>
    <dgm:pt modelId="{2E2D5F11-196E-4906-9A3A-8A9EA154BE8C}">
      <dgm:prSet/>
      <dgm:spPr/>
      <dgm:t>
        <a:bodyPr/>
        <a:lstStyle/>
        <a:p>
          <a:r>
            <a:rPr lang="en-US"/>
            <a:t>2582 features were selected out of 2603 features</a:t>
          </a:r>
        </a:p>
      </dgm:t>
    </dgm:pt>
    <dgm:pt modelId="{27F80D8E-D304-4ED6-AF7A-1EBDF4CC4600}" type="parTrans" cxnId="{84B228BC-D0FC-435C-BBD4-59771D9484B8}">
      <dgm:prSet/>
      <dgm:spPr/>
      <dgm:t>
        <a:bodyPr/>
        <a:lstStyle/>
        <a:p>
          <a:endParaRPr lang="en-US"/>
        </a:p>
      </dgm:t>
    </dgm:pt>
    <dgm:pt modelId="{781A1856-5D10-4AA5-A86C-C75FB056BFE4}" type="sibTrans" cxnId="{84B228BC-D0FC-435C-BBD4-59771D9484B8}">
      <dgm:prSet/>
      <dgm:spPr/>
      <dgm:t>
        <a:bodyPr/>
        <a:lstStyle/>
        <a:p>
          <a:endParaRPr lang="en-US"/>
        </a:p>
      </dgm:t>
    </dgm:pt>
    <dgm:pt modelId="{555A7D18-30A6-469A-A50F-26D51456E2C3}">
      <dgm:prSet/>
      <dgm:spPr/>
      <dgm:t>
        <a:bodyPr/>
        <a:lstStyle/>
        <a:p>
          <a:r>
            <a:rPr lang="en-US" dirty="0"/>
            <a:t>Genetic Algorithm</a:t>
          </a:r>
        </a:p>
      </dgm:t>
    </dgm:pt>
    <dgm:pt modelId="{E35A82E9-C47F-42B9-A4F3-EA80A3F52DDB}" type="parTrans" cxnId="{22026341-B905-42C7-AD6D-7BFB8AC6B82F}">
      <dgm:prSet/>
      <dgm:spPr/>
      <dgm:t>
        <a:bodyPr/>
        <a:lstStyle/>
        <a:p>
          <a:endParaRPr lang="en-US"/>
        </a:p>
      </dgm:t>
    </dgm:pt>
    <dgm:pt modelId="{ACB4D276-841E-406E-A8B9-DCBD745891C5}" type="sibTrans" cxnId="{22026341-B905-42C7-AD6D-7BFB8AC6B82F}">
      <dgm:prSet/>
      <dgm:spPr/>
      <dgm:t>
        <a:bodyPr/>
        <a:lstStyle/>
        <a:p>
          <a:endParaRPr lang="en-US"/>
        </a:p>
      </dgm:t>
    </dgm:pt>
    <dgm:pt modelId="{4E8A6372-45ED-47D5-82B1-EF9B94874507}">
      <dgm:prSet/>
      <dgm:spPr/>
      <dgm:t>
        <a:bodyPr/>
        <a:lstStyle/>
        <a:p>
          <a:r>
            <a:rPr lang="en-US"/>
            <a:t>Removed 1257 features</a:t>
          </a:r>
        </a:p>
      </dgm:t>
    </dgm:pt>
    <dgm:pt modelId="{CBBA3E22-857D-4EE0-A514-373B77FDC3F7}" type="parTrans" cxnId="{E014CCD1-EE02-4CA6-9EC5-7C8244420CE3}">
      <dgm:prSet/>
      <dgm:spPr/>
      <dgm:t>
        <a:bodyPr/>
        <a:lstStyle/>
        <a:p>
          <a:endParaRPr lang="en-US"/>
        </a:p>
      </dgm:t>
    </dgm:pt>
    <dgm:pt modelId="{36396B20-B7E8-444E-98C0-7CBBAE3EFF0A}" type="sibTrans" cxnId="{E014CCD1-EE02-4CA6-9EC5-7C8244420CE3}">
      <dgm:prSet/>
      <dgm:spPr/>
      <dgm:t>
        <a:bodyPr/>
        <a:lstStyle/>
        <a:p>
          <a:endParaRPr lang="en-US"/>
        </a:p>
      </dgm:t>
    </dgm:pt>
    <dgm:pt modelId="{CB62CEE1-78F7-420F-9F6F-3E5097A42487}">
      <dgm:prSet/>
      <dgm:spPr/>
      <dgm:t>
        <a:bodyPr/>
        <a:lstStyle/>
        <a:p>
          <a:r>
            <a:rPr lang="en-US"/>
            <a:t>1346 features were selected out of 2603 features</a:t>
          </a:r>
        </a:p>
      </dgm:t>
    </dgm:pt>
    <dgm:pt modelId="{79491B80-542D-444C-A9BE-5D30256CE459}" type="parTrans" cxnId="{E96FBD98-38AE-4B15-9D60-C814603D50DE}">
      <dgm:prSet/>
      <dgm:spPr/>
      <dgm:t>
        <a:bodyPr/>
        <a:lstStyle/>
        <a:p>
          <a:endParaRPr lang="en-US"/>
        </a:p>
      </dgm:t>
    </dgm:pt>
    <dgm:pt modelId="{C9CD7AF3-AABD-4A81-B942-412BE9E5C795}" type="sibTrans" cxnId="{E96FBD98-38AE-4B15-9D60-C814603D50DE}">
      <dgm:prSet/>
      <dgm:spPr/>
      <dgm:t>
        <a:bodyPr/>
        <a:lstStyle/>
        <a:p>
          <a:endParaRPr lang="en-US"/>
        </a:p>
      </dgm:t>
    </dgm:pt>
    <dgm:pt modelId="{770F2684-B4B2-4467-87D3-6B6EA3294369}" type="pres">
      <dgm:prSet presAssocID="{61A233CE-D529-4B0C-A55D-50260156AD02}" presName="Name0" presStyleCnt="0">
        <dgm:presLayoutVars>
          <dgm:dir/>
          <dgm:animLvl val="lvl"/>
          <dgm:resizeHandles val="exact"/>
        </dgm:presLayoutVars>
      </dgm:prSet>
      <dgm:spPr/>
    </dgm:pt>
    <dgm:pt modelId="{F94EAD44-F533-46CA-A080-A294D5DC241B}" type="pres">
      <dgm:prSet presAssocID="{12CD2A38-6842-40A8-86FD-7CE92681C139}" presName="linNode" presStyleCnt="0"/>
      <dgm:spPr/>
    </dgm:pt>
    <dgm:pt modelId="{737ED8E0-14C5-4CE3-BEEC-C538A9E0B6EF}" type="pres">
      <dgm:prSet presAssocID="{12CD2A38-6842-40A8-86FD-7CE92681C13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C2A5909D-D348-44DB-B864-D2C818629B15}" type="pres">
      <dgm:prSet presAssocID="{12CD2A38-6842-40A8-86FD-7CE92681C139}" presName="descendantText" presStyleLbl="alignAccFollowNode1" presStyleIdx="0" presStyleCnt="2">
        <dgm:presLayoutVars>
          <dgm:bulletEnabled val="1"/>
        </dgm:presLayoutVars>
      </dgm:prSet>
      <dgm:spPr/>
    </dgm:pt>
    <dgm:pt modelId="{AE57C0B9-6474-4BA4-AF56-8F5426A7556E}" type="pres">
      <dgm:prSet presAssocID="{AAB24B7A-3CAE-4854-8A63-E30EF1F51828}" presName="sp" presStyleCnt="0"/>
      <dgm:spPr/>
    </dgm:pt>
    <dgm:pt modelId="{F1924FBB-2B4B-42A0-80B3-8F0B2409CBD7}" type="pres">
      <dgm:prSet presAssocID="{555A7D18-30A6-469A-A50F-26D51456E2C3}" presName="linNode" presStyleCnt="0"/>
      <dgm:spPr/>
    </dgm:pt>
    <dgm:pt modelId="{87EECA09-ECCE-40A2-A040-092D5FC76F4C}" type="pres">
      <dgm:prSet presAssocID="{555A7D18-30A6-469A-A50F-26D51456E2C3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3C86BB5F-51CE-44C3-BE77-F2F2E95B4DD0}" type="pres">
      <dgm:prSet presAssocID="{555A7D18-30A6-469A-A50F-26D51456E2C3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7DCE1801-A0B6-4965-B722-959DAFA45324}" type="presOf" srcId="{2E2D5F11-196E-4906-9A3A-8A9EA154BE8C}" destId="{C2A5909D-D348-44DB-B864-D2C818629B15}" srcOrd="0" destOrd="1" presId="urn:microsoft.com/office/officeart/2005/8/layout/vList5"/>
    <dgm:cxn modelId="{22026341-B905-42C7-AD6D-7BFB8AC6B82F}" srcId="{61A233CE-D529-4B0C-A55D-50260156AD02}" destId="{555A7D18-30A6-469A-A50F-26D51456E2C3}" srcOrd="1" destOrd="0" parTransId="{E35A82E9-C47F-42B9-A4F3-EA80A3F52DDB}" sibTransId="{ACB4D276-841E-406E-A8B9-DCBD745891C5}"/>
    <dgm:cxn modelId="{53B2DC6C-A5EC-4791-ACC6-8CFEE2EACE1B}" type="presOf" srcId="{555A7D18-30A6-469A-A50F-26D51456E2C3}" destId="{87EECA09-ECCE-40A2-A040-092D5FC76F4C}" srcOrd="0" destOrd="0" presId="urn:microsoft.com/office/officeart/2005/8/layout/vList5"/>
    <dgm:cxn modelId="{D7F67852-FF63-4BFE-9E4A-92C23F513754}" type="presOf" srcId="{4E8A6372-45ED-47D5-82B1-EF9B94874507}" destId="{3C86BB5F-51CE-44C3-BE77-F2F2E95B4DD0}" srcOrd="0" destOrd="0" presId="urn:microsoft.com/office/officeart/2005/8/layout/vList5"/>
    <dgm:cxn modelId="{E96FBD98-38AE-4B15-9D60-C814603D50DE}" srcId="{555A7D18-30A6-469A-A50F-26D51456E2C3}" destId="{CB62CEE1-78F7-420F-9F6F-3E5097A42487}" srcOrd="1" destOrd="0" parTransId="{79491B80-542D-444C-A9BE-5D30256CE459}" sibTransId="{C9CD7AF3-AABD-4A81-B942-412BE9E5C795}"/>
    <dgm:cxn modelId="{AFED2BA5-0C78-4612-B1A8-42A508069053}" type="presOf" srcId="{12CD2A38-6842-40A8-86FD-7CE92681C139}" destId="{737ED8E0-14C5-4CE3-BEEC-C538A9E0B6EF}" srcOrd="0" destOrd="0" presId="urn:microsoft.com/office/officeart/2005/8/layout/vList5"/>
    <dgm:cxn modelId="{84B228BC-D0FC-435C-BBD4-59771D9484B8}" srcId="{12CD2A38-6842-40A8-86FD-7CE92681C139}" destId="{2E2D5F11-196E-4906-9A3A-8A9EA154BE8C}" srcOrd="1" destOrd="0" parTransId="{27F80D8E-D304-4ED6-AF7A-1EBDF4CC4600}" sibTransId="{781A1856-5D10-4AA5-A86C-C75FB056BFE4}"/>
    <dgm:cxn modelId="{E014CCD1-EE02-4CA6-9EC5-7C8244420CE3}" srcId="{555A7D18-30A6-469A-A50F-26D51456E2C3}" destId="{4E8A6372-45ED-47D5-82B1-EF9B94874507}" srcOrd="0" destOrd="0" parTransId="{CBBA3E22-857D-4EE0-A514-373B77FDC3F7}" sibTransId="{36396B20-B7E8-444E-98C0-7CBBAE3EFF0A}"/>
    <dgm:cxn modelId="{11A84EDA-1497-468E-8641-652192F7BF49}" type="presOf" srcId="{61A233CE-D529-4B0C-A55D-50260156AD02}" destId="{770F2684-B4B2-4467-87D3-6B6EA3294369}" srcOrd="0" destOrd="0" presId="urn:microsoft.com/office/officeart/2005/8/layout/vList5"/>
    <dgm:cxn modelId="{92059EDB-A995-4414-8F38-5148C4C5A219}" srcId="{12CD2A38-6842-40A8-86FD-7CE92681C139}" destId="{B6F00ADF-47EC-476B-9DE0-D5F182E3BAFB}" srcOrd="0" destOrd="0" parTransId="{496BA9DC-A811-460D-8BE1-7FE106A819CB}" sibTransId="{2475AC0B-52D6-4A46-A788-FB35DC273DB6}"/>
    <dgm:cxn modelId="{BEF5B6E0-DE3E-40F9-A86E-7E5B4D1F1922}" srcId="{61A233CE-D529-4B0C-A55D-50260156AD02}" destId="{12CD2A38-6842-40A8-86FD-7CE92681C139}" srcOrd="0" destOrd="0" parTransId="{39A04920-3E03-4EA3-BA94-1641826CFC59}" sibTransId="{AAB24B7A-3CAE-4854-8A63-E30EF1F51828}"/>
    <dgm:cxn modelId="{6FF5EAED-4846-4891-B6C7-D43F5C760091}" type="presOf" srcId="{B6F00ADF-47EC-476B-9DE0-D5F182E3BAFB}" destId="{C2A5909D-D348-44DB-B864-D2C818629B15}" srcOrd="0" destOrd="0" presId="urn:microsoft.com/office/officeart/2005/8/layout/vList5"/>
    <dgm:cxn modelId="{602049F5-EE51-44AB-A4FE-CAD16184AD7F}" type="presOf" srcId="{CB62CEE1-78F7-420F-9F6F-3E5097A42487}" destId="{3C86BB5F-51CE-44C3-BE77-F2F2E95B4DD0}" srcOrd="0" destOrd="1" presId="urn:microsoft.com/office/officeart/2005/8/layout/vList5"/>
    <dgm:cxn modelId="{1F50AE72-7412-496F-829D-EDA2A6C50D14}" type="presParOf" srcId="{770F2684-B4B2-4467-87D3-6B6EA3294369}" destId="{F94EAD44-F533-46CA-A080-A294D5DC241B}" srcOrd="0" destOrd="0" presId="urn:microsoft.com/office/officeart/2005/8/layout/vList5"/>
    <dgm:cxn modelId="{8679DBAF-7566-4970-9C3B-3C2BFD37AB77}" type="presParOf" srcId="{F94EAD44-F533-46CA-A080-A294D5DC241B}" destId="{737ED8E0-14C5-4CE3-BEEC-C538A9E0B6EF}" srcOrd="0" destOrd="0" presId="urn:microsoft.com/office/officeart/2005/8/layout/vList5"/>
    <dgm:cxn modelId="{1C74AB18-CDB8-49F0-A716-FEC8552787A2}" type="presParOf" srcId="{F94EAD44-F533-46CA-A080-A294D5DC241B}" destId="{C2A5909D-D348-44DB-B864-D2C818629B15}" srcOrd="1" destOrd="0" presId="urn:microsoft.com/office/officeart/2005/8/layout/vList5"/>
    <dgm:cxn modelId="{3A9B3EC5-7A4A-4BED-B1F4-AA6517257381}" type="presParOf" srcId="{770F2684-B4B2-4467-87D3-6B6EA3294369}" destId="{AE57C0B9-6474-4BA4-AF56-8F5426A7556E}" srcOrd="1" destOrd="0" presId="urn:microsoft.com/office/officeart/2005/8/layout/vList5"/>
    <dgm:cxn modelId="{9962D1DD-58C5-4AC7-A8D9-7D46AC9586AE}" type="presParOf" srcId="{770F2684-B4B2-4467-87D3-6B6EA3294369}" destId="{F1924FBB-2B4B-42A0-80B3-8F0B2409CBD7}" srcOrd="2" destOrd="0" presId="urn:microsoft.com/office/officeart/2005/8/layout/vList5"/>
    <dgm:cxn modelId="{E54BF713-FA5A-4DD8-9953-D43970D118EF}" type="presParOf" srcId="{F1924FBB-2B4B-42A0-80B3-8F0B2409CBD7}" destId="{87EECA09-ECCE-40A2-A040-092D5FC76F4C}" srcOrd="0" destOrd="0" presId="urn:microsoft.com/office/officeart/2005/8/layout/vList5"/>
    <dgm:cxn modelId="{4754B9DF-57D5-47B2-A5D1-14A23EF5D669}" type="presParOf" srcId="{F1924FBB-2B4B-42A0-80B3-8F0B2409CBD7}" destId="{3C86BB5F-51CE-44C3-BE77-F2F2E95B4DD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D3145-3450-451A-9F28-607BD2C4149E}">
      <dsp:nvSpPr>
        <dsp:cNvPr id="0" name=""/>
        <dsp:cNvSpPr/>
      </dsp:nvSpPr>
      <dsp:spPr>
        <a:xfrm>
          <a:off x="51" y="153155"/>
          <a:ext cx="4913783" cy="14221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RNA Binding Proteins are important in many  biological functions:</a:t>
          </a:r>
        </a:p>
      </dsp:txBody>
      <dsp:txXfrm>
        <a:off x="51" y="153155"/>
        <a:ext cx="4913783" cy="1422179"/>
      </dsp:txXfrm>
    </dsp:sp>
    <dsp:sp modelId="{B06E0A87-A366-4146-9902-196A8ACC1CF2}">
      <dsp:nvSpPr>
        <dsp:cNvPr id="0" name=""/>
        <dsp:cNvSpPr/>
      </dsp:nvSpPr>
      <dsp:spPr>
        <a:xfrm>
          <a:off x="51" y="1575334"/>
          <a:ext cx="4913783" cy="262284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mRNA stability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Stress response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Cell cycle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Tumor Differentiation</a:t>
          </a:r>
        </a:p>
      </dsp:txBody>
      <dsp:txXfrm>
        <a:off x="51" y="1575334"/>
        <a:ext cx="4913783" cy="2622847"/>
      </dsp:txXfrm>
    </dsp:sp>
    <dsp:sp modelId="{E96C9B4A-432B-470F-A1C8-8C4B3BDBC087}">
      <dsp:nvSpPr>
        <dsp:cNvPr id="0" name=""/>
        <dsp:cNvSpPr/>
      </dsp:nvSpPr>
      <dsp:spPr>
        <a:xfrm>
          <a:off x="5601764" y="153155"/>
          <a:ext cx="4913783" cy="14221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RNA Binding Proteins have been linked to some critical diseases:</a:t>
          </a:r>
        </a:p>
      </dsp:txBody>
      <dsp:txXfrm>
        <a:off x="5601764" y="153155"/>
        <a:ext cx="4913783" cy="1422179"/>
      </dsp:txXfrm>
    </dsp:sp>
    <dsp:sp modelId="{779FA7A7-77EF-4C0A-B11A-8CA16DFDAEAB}">
      <dsp:nvSpPr>
        <dsp:cNvPr id="0" name=""/>
        <dsp:cNvSpPr/>
      </dsp:nvSpPr>
      <dsp:spPr>
        <a:xfrm>
          <a:off x="5601764" y="1575334"/>
          <a:ext cx="4913783" cy="262284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Cancer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Neuro-degenerative diseases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Immunological disorders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Muscular atrophies and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Metabolic disorders</a:t>
          </a:r>
        </a:p>
      </dsp:txBody>
      <dsp:txXfrm>
        <a:off x="5601764" y="1575334"/>
        <a:ext cx="4913783" cy="26228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5909D-D348-44DB-B864-D2C818629B15}">
      <dsp:nvSpPr>
        <dsp:cNvPr id="0" name=""/>
        <dsp:cNvSpPr/>
      </dsp:nvSpPr>
      <dsp:spPr>
        <a:xfrm rot="5400000">
          <a:off x="6301587" y="-2303662"/>
          <a:ext cx="1698041" cy="672998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Removed 21 features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2582 features were selected out of 2603 features</a:t>
          </a:r>
        </a:p>
      </dsp:txBody>
      <dsp:txXfrm rot="-5400000">
        <a:off x="3785616" y="295201"/>
        <a:ext cx="6647092" cy="1532257"/>
      </dsp:txXfrm>
    </dsp:sp>
    <dsp:sp modelId="{737ED8E0-14C5-4CE3-BEEC-C538A9E0B6EF}">
      <dsp:nvSpPr>
        <dsp:cNvPr id="0" name=""/>
        <dsp:cNvSpPr/>
      </dsp:nvSpPr>
      <dsp:spPr>
        <a:xfrm>
          <a:off x="0" y="53"/>
          <a:ext cx="3785616" cy="21225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Incremental Feature Selection</a:t>
          </a:r>
        </a:p>
      </dsp:txBody>
      <dsp:txXfrm>
        <a:off x="103614" y="103667"/>
        <a:ext cx="3578388" cy="1915324"/>
      </dsp:txXfrm>
    </dsp:sp>
    <dsp:sp modelId="{3C86BB5F-51CE-44C3-BE77-F2F2E95B4DD0}">
      <dsp:nvSpPr>
        <dsp:cNvPr id="0" name=""/>
        <dsp:cNvSpPr/>
      </dsp:nvSpPr>
      <dsp:spPr>
        <a:xfrm rot="5400000">
          <a:off x="6301587" y="-74983"/>
          <a:ext cx="1698041" cy="6729984"/>
        </a:xfrm>
        <a:prstGeom prst="round2Same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Removed 1257 features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1346 features were selected out of 2603 features</a:t>
          </a:r>
        </a:p>
      </dsp:txBody>
      <dsp:txXfrm rot="-5400000">
        <a:off x="3785616" y="2523880"/>
        <a:ext cx="6647092" cy="1532257"/>
      </dsp:txXfrm>
    </dsp:sp>
    <dsp:sp modelId="{87EECA09-ECCE-40A2-A040-092D5FC76F4C}">
      <dsp:nvSpPr>
        <dsp:cNvPr id="0" name=""/>
        <dsp:cNvSpPr/>
      </dsp:nvSpPr>
      <dsp:spPr>
        <a:xfrm>
          <a:off x="0" y="2228732"/>
          <a:ext cx="3785616" cy="2122552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Genetic Algorithm</a:t>
          </a:r>
        </a:p>
      </dsp:txBody>
      <dsp:txXfrm>
        <a:off x="103614" y="2332346"/>
        <a:ext cx="3578388" cy="1915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26B08-6802-452A-A300-6CDB204B6D2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CCB12-4374-4911-9F80-195AED1B2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92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BC7B44-D1D3-4D59-A7DD-537EC70A74B7}" type="datetime1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6445-CD4B-4DC9-9883-F54A113EB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3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98F04-287B-484E-8A7B-3F70DE362C20}" type="datetime1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6445-CD4B-4DC9-9883-F54A113EB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13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0CAACB-F9DE-43E9-B07A-7026AEE8D75D}" type="datetime1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6445-CD4B-4DC9-9883-F54A113EB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0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92DEDE-A5C3-49A6-93AB-DF4F67CF4104}" type="datetime1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6445-CD4B-4DC9-9883-F54A113EB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83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368F93-B96C-40A9-99CD-A5D55D554804}" type="datetime1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6445-CD4B-4DC9-9883-F54A113EB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D2A106-4882-4D0C-AB08-78E319441185}" type="datetime1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6445-CD4B-4DC9-9883-F54A113EB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3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218F3-C065-4106-AF78-A18B353E3046}" type="datetime1">
              <a:rPr lang="en-US" smtClean="0"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6445-CD4B-4DC9-9883-F54A113EB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3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ABD19A-9781-4E4F-9AAD-1A3337271764}" type="datetime1">
              <a:rPr lang="en-US" smtClean="0"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6445-CD4B-4DC9-9883-F54A113EB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7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529A17-9BF8-42EC-BB7D-99DC9510D16F}" type="datetime1">
              <a:rPr lang="en-US" smtClean="0"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6445-CD4B-4DC9-9883-F54A113EB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98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C44D9C-0C6D-41B6-A1B8-FF8F3AA06A04}" type="datetime1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6445-CD4B-4DC9-9883-F54A113EB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78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4023C-CA0B-4CBB-AD07-E7EB74458718}" type="datetime1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6445-CD4B-4DC9-9883-F54A113EB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0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0631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ingedwolf/5471047557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US" sz="5800" dirty="0"/>
              <a:t>Effective Prediction of RNA-Binding Proteins Using Machine Learning Techniques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964" y="4256435"/>
            <a:ext cx="10418618" cy="1903265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Reecha Khanal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Mentor: Avdesh Mishra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Supervisor: Dr. Md Tamjidul Hoque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University of New Orleans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Department of Computer Science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FFEB4-462D-4AFD-92D0-A3667E61E0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5971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CD66C1C-2A23-417A-93A6-53031E793E3B}" type="datetime1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4/11/2019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5BF560-9160-4355-8A74-C2DF19907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5971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B56445-CD4B-4DC9-9883-F54A113EBC64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D4A1E-4C19-4F26-880A-8229BE41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</a:rPr>
              <a:t>Composition, Transition, and Distribution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(C-T-D)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440BAD-D4BE-4584-9CD6-84629BAD20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597" y="530942"/>
            <a:ext cx="6658874" cy="574328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365A8-4875-439A-9EC9-99E5B5B2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657" y="6356350"/>
            <a:ext cx="148045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5ABD19A-9781-4E4F-9AAD-1A3337271764}" type="datetime1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4/11/2019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16E9B-2E1D-467C-B508-FDA90922D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B56445-CD4B-4DC9-9883-F54A113EBC64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315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Set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660075"/>
              </p:ext>
            </p:extLst>
          </p:nvPr>
        </p:nvGraphicFramePr>
        <p:xfrm>
          <a:off x="160676" y="2080409"/>
          <a:ext cx="4417291" cy="3103223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80853">
                  <a:extLst>
                    <a:ext uri="{9D8B030D-6E8A-4147-A177-3AD203B41FA5}">
                      <a16:colId xmlns:a16="http://schemas.microsoft.com/office/drawing/2014/main" val="1400674061"/>
                    </a:ext>
                  </a:extLst>
                </a:gridCol>
                <a:gridCol w="1245699">
                  <a:extLst>
                    <a:ext uri="{9D8B030D-6E8A-4147-A177-3AD203B41FA5}">
                      <a16:colId xmlns:a16="http://schemas.microsoft.com/office/drawing/2014/main" val="3914782127"/>
                    </a:ext>
                  </a:extLst>
                </a:gridCol>
                <a:gridCol w="529965">
                  <a:extLst>
                    <a:ext uri="{9D8B030D-6E8A-4147-A177-3AD203B41FA5}">
                      <a16:colId xmlns:a16="http://schemas.microsoft.com/office/drawing/2014/main" val="3823314389"/>
                    </a:ext>
                  </a:extLst>
                </a:gridCol>
                <a:gridCol w="1130387">
                  <a:extLst>
                    <a:ext uri="{9D8B030D-6E8A-4147-A177-3AD203B41FA5}">
                      <a16:colId xmlns:a16="http://schemas.microsoft.com/office/drawing/2014/main" val="2746989504"/>
                    </a:ext>
                  </a:extLst>
                </a:gridCol>
                <a:gridCol w="1130387">
                  <a:extLst>
                    <a:ext uri="{9D8B030D-6E8A-4147-A177-3AD203B41FA5}">
                      <a16:colId xmlns:a16="http://schemas.microsoft.com/office/drawing/2014/main" val="2759974641"/>
                    </a:ext>
                  </a:extLst>
                </a:gridCol>
              </a:tblGrid>
              <a:tr h="468827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5715" marR="95715" marT="47857" marB="47857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1</a:t>
                      </a:r>
                    </a:p>
                  </a:txBody>
                  <a:tcPr marL="95715" marR="95715" marT="47857" marB="47857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 …</a:t>
                      </a:r>
                    </a:p>
                  </a:txBody>
                  <a:tcPr marL="95715" marR="95715" marT="47857" marB="47857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2602</a:t>
                      </a:r>
                    </a:p>
                  </a:txBody>
                  <a:tcPr marL="95715" marR="95715" marT="47857" marB="47857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2603</a:t>
                      </a:r>
                    </a:p>
                  </a:txBody>
                  <a:tcPr marL="95715" marR="95715" marT="47857" marB="47857"/>
                </a:tc>
                <a:extLst>
                  <a:ext uri="{0D108BD9-81ED-4DB2-BD59-A6C34878D82A}">
                    <a16:rowId xmlns:a16="http://schemas.microsoft.com/office/drawing/2014/main" val="1880407677"/>
                  </a:ext>
                </a:extLst>
              </a:tr>
              <a:tr h="411379">
                <a:tc>
                  <a:txBody>
                    <a:bodyPr/>
                    <a:lstStyle/>
                    <a:p>
                      <a:r>
                        <a:rPr lang="en-US" sz="1900" dirty="0"/>
                        <a:t>0</a:t>
                      </a:r>
                    </a:p>
                  </a:txBody>
                  <a:tcPr marL="95715" marR="95715" marT="47857" marB="47857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12.496</a:t>
                      </a:r>
                    </a:p>
                  </a:txBody>
                  <a:tcPr marL="95715" marR="95715" marT="47857" marB="47857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…</a:t>
                      </a:r>
                    </a:p>
                  </a:txBody>
                  <a:tcPr marL="95715" marR="95715" marT="47857" marB="47857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0.579</a:t>
                      </a:r>
                    </a:p>
                  </a:txBody>
                  <a:tcPr marL="95715" marR="95715" marT="47857" marB="47857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97.89</a:t>
                      </a:r>
                    </a:p>
                  </a:txBody>
                  <a:tcPr marL="95715" marR="95715" marT="47857" marB="47857"/>
                </a:tc>
                <a:extLst>
                  <a:ext uri="{0D108BD9-81ED-4DB2-BD59-A6C34878D82A}">
                    <a16:rowId xmlns:a16="http://schemas.microsoft.com/office/drawing/2014/main" val="589402451"/>
                  </a:ext>
                </a:extLst>
              </a:tr>
              <a:tr h="411379">
                <a:tc>
                  <a:txBody>
                    <a:bodyPr/>
                    <a:lstStyle/>
                    <a:p>
                      <a:r>
                        <a:rPr lang="en-US" sz="1900" dirty="0"/>
                        <a:t>0</a:t>
                      </a:r>
                    </a:p>
                  </a:txBody>
                  <a:tcPr marL="95715" marR="95715" marT="47857" marB="47857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13.587</a:t>
                      </a:r>
                    </a:p>
                  </a:txBody>
                  <a:tcPr marL="95715" marR="95715" marT="47857" marB="47857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…</a:t>
                      </a:r>
                    </a:p>
                  </a:txBody>
                  <a:tcPr marL="95715" marR="95715" marT="47857" marB="47857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0.6786</a:t>
                      </a:r>
                    </a:p>
                  </a:txBody>
                  <a:tcPr marL="95715" marR="95715" marT="47857" marB="47857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96.65</a:t>
                      </a:r>
                    </a:p>
                  </a:txBody>
                  <a:tcPr marL="95715" marR="95715" marT="47857" marB="47857"/>
                </a:tc>
                <a:extLst>
                  <a:ext uri="{0D108BD9-81ED-4DB2-BD59-A6C34878D82A}">
                    <a16:rowId xmlns:a16="http://schemas.microsoft.com/office/drawing/2014/main" val="1739585105"/>
                  </a:ext>
                </a:extLst>
              </a:tr>
              <a:tr h="988880">
                <a:tc>
                  <a:txBody>
                    <a:bodyPr/>
                    <a:lstStyle/>
                    <a:p>
                      <a:r>
                        <a:rPr lang="en-US" sz="1900" dirty="0"/>
                        <a:t>.</a:t>
                      </a:r>
                    </a:p>
                    <a:p>
                      <a:r>
                        <a:rPr lang="en-US" sz="1900" dirty="0"/>
                        <a:t>.</a:t>
                      </a:r>
                    </a:p>
                    <a:p>
                      <a:r>
                        <a:rPr lang="en-US" sz="1900" dirty="0"/>
                        <a:t>.</a:t>
                      </a:r>
                    </a:p>
                  </a:txBody>
                  <a:tcPr marL="95715" marR="95715" marT="47857" marB="47857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.</a:t>
                      </a:r>
                    </a:p>
                    <a:p>
                      <a:r>
                        <a:rPr lang="en-US" sz="1900"/>
                        <a:t>.</a:t>
                      </a:r>
                    </a:p>
                    <a:p>
                      <a:r>
                        <a:rPr lang="en-US" sz="1900"/>
                        <a:t>.</a:t>
                      </a:r>
                    </a:p>
                  </a:txBody>
                  <a:tcPr marL="95715" marR="95715" marT="47857" marB="47857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.</a:t>
                      </a:r>
                    </a:p>
                    <a:p>
                      <a:r>
                        <a:rPr lang="en-US" sz="1900"/>
                        <a:t>.</a:t>
                      </a:r>
                    </a:p>
                    <a:p>
                      <a:r>
                        <a:rPr lang="en-US" sz="1900"/>
                        <a:t>.</a:t>
                      </a:r>
                    </a:p>
                  </a:txBody>
                  <a:tcPr marL="95715" marR="95715" marT="47857" marB="47857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.</a:t>
                      </a:r>
                    </a:p>
                    <a:p>
                      <a:r>
                        <a:rPr lang="en-US" sz="1900" dirty="0"/>
                        <a:t>.</a:t>
                      </a:r>
                    </a:p>
                    <a:p>
                      <a:r>
                        <a:rPr lang="en-US" sz="1900" dirty="0"/>
                        <a:t>.</a:t>
                      </a:r>
                    </a:p>
                  </a:txBody>
                  <a:tcPr marL="95715" marR="95715" marT="47857" marB="47857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.</a:t>
                      </a:r>
                    </a:p>
                    <a:p>
                      <a:r>
                        <a:rPr lang="en-US" sz="1900"/>
                        <a:t>.</a:t>
                      </a:r>
                    </a:p>
                    <a:p>
                      <a:r>
                        <a:rPr lang="en-US" sz="1900"/>
                        <a:t>.</a:t>
                      </a:r>
                    </a:p>
                  </a:txBody>
                  <a:tcPr marL="95715" marR="95715" marT="47857" marB="47857"/>
                </a:tc>
                <a:extLst>
                  <a:ext uri="{0D108BD9-81ED-4DB2-BD59-A6C34878D82A}">
                    <a16:rowId xmlns:a16="http://schemas.microsoft.com/office/drawing/2014/main" val="2278561777"/>
                  </a:ext>
                </a:extLst>
              </a:tr>
              <a:tr h="411379">
                <a:tc>
                  <a:txBody>
                    <a:bodyPr/>
                    <a:lstStyle/>
                    <a:p>
                      <a:r>
                        <a:rPr lang="en-US" sz="1900" dirty="0"/>
                        <a:t>1</a:t>
                      </a:r>
                    </a:p>
                  </a:txBody>
                  <a:tcPr marL="95715" marR="95715" marT="47857" marB="47857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8.78678</a:t>
                      </a:r>
                    </a:p>
                  </a:txBody>
                  <a:tcPr marL="95715" marR="95715" marT="47857" marB="47857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…</a:t>
                      </a:r>
                    </a:p>
                  </a:txBody>
                  <a:tcPr marL="95715" marR="95715" marT="47857" marB="47857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0.123123</a:t>
                      </a:r>
                    </a:p>
                  </a:txBody>
                  <a:tcPr marL="95715" marR="95715" marT="47857" marB="47857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56.87</a:t>
                      </a:r>
                    </a:p>
                  </a:txBody>
                  <a:tcPr marL="95715" marR="95715" marT="47857" marB="47857"/>
                </a:tc>
                <a:extLst>
                  <a:ext uri="{0D108BD9-81ED-4DB2-BD59-A6C34878D82A}">
                    <a16:rowId xmlns:a16="http://schemas.microsoft.com/office/drawing/2014/main" val="3811474789"/>
                  </a:ext>
                </a:extLst>
              </a:tr>
              <a:tr h="411379">
                <a:tc>
                  <a:txBody>
                    <a:bodyPr/>
                    <a:lstStyle/>
                    <a:p>
                      <a:r>
                        <a:rPr lang="en-US" sz="1900" dirty="0"/>
                        <a:t>1</a:t>
                      </a:r>
                    </a:p>
                  </a:txBody>
                  <a:tcPr marL="95715" marR="95715" marT="47857" marB="47857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7.78927</a:t>
                      </a:r>
                    </a:p>
                  </a:txBody>
                  <a:tcPr marL="95715" marR="95715" marT="47857" marB="47857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…</a:t>
                      </a:r>
                    </a:p>
                  </a:txBody>
                  <a:tcPr marL="95715" marR="95715" marT="47857" marB="47857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0.061447</a:t>
                      </a:r>
                    </a:p>
                  </a:txBody>
                  <a:tcPr marL="95715" marR="95715" marT="47857" marB="47857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60.761</a:t>
                      </a:r>
                    </a:p>
                  </a:txBody>
                  <a:tcPr marL="95715" marR="95715" marT="47857" marB="47857"/>
                </a:tc>
                <a:extLst>
                  <a:ext uri="{0D108BD9-81ED-4DB2-BD59-A6C34878D82A}">
                    <a16:rowId xmlns:a16="http://schemas.microsoft.com/office/drawing/2014/main" val="1470424589"/>
                  </a:ext>
                </a:extLst>
              </a:tr>
            </a:tbl>
          </a:graphicData>
        </a:graphic>
      </p:graphicFrame>
      <p:pic>
        <p:nvPicPr>
          <p:cNvPr id="4" name="Content Placeholder 5" descr="A picture containing building, text&#10;&#10;Description automatically generated">
            <a:extLst>
              <a:ext uri="{FF2B5EF4-FFF2-40B4-BE49-F238E27FC236}">
                <a16:creationId xmlns:a16="http://schemas.microsoft.com/office/drawing/2014/main" id="{FC9B91E0-227B-418D-8326-5A7AD1226CAD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312" y="1200727"/>
            <a:ext cx="7549227" cy="460934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8F758-6A20-4986-9624-D710BB4C7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A617-0122-4EE2-A6AF-153268B5D721}" type="datetime1">
              <a:rPr lang="en-US" smtClean="0"/>
              <a:t>4/11/2019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21445-1C5B-4236-A30B-5D372FAC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6445-CD4B-4DC9-9883-F54A113EBC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18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B96E2-1C44-4CB4-8493-27E5D769B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Feature Selection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CCB06F6-54C9-45E5-A718-071CE4EBC1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9555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D7C0F-3B73-416F-8CBA-FCFADE126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42E9-28CA-43E4-8C3F-A73BF0C4FD89}" type="datetime1">
              <a:rPr lang="en-US" smtClean="0"/>
              <a:t>4/11/2019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C0598-0F8D-49DE-9B80-AFEE52E1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6445-CD4B-4DC9-9883-F54A113EBC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32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AE7D0-9CC9-4996-9C8C-ADA6B4872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Machine Learning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965571D-41BA-4D3D-B471-CE1305D20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1065504"/>
            <a:ext cx="6553545" cy="4734934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CFE235A-CF56-4C28-8692-E17D0EB119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6884" y="6045863"/>
            <a:ext cx="2743200" cy="365125"/>
          </a:xfrm>
        </p:spPr>
        <p:txBody>
          <a:bodyPr/>
          <a:lstStyle/>
          <a:p>
            <a:fld id="{1CEB74BF-9431-477F-9406-FC19262262B7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818A17B-040A-4C9C-AC44-A0B3F9B9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6445-CD4B-4DC9-9883-F54A113EBC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52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4734E-9774-4484-BB3B-F494FD1F7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Approaches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E159BA2-558F-462D-AAC4-D95F37F883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492954"/>
              </p:ext>
            </p:extLst>
          </p:nvPr>
        </p:nvGraphicFramePr>
        <p:xfrm>
          <a:off x="581891" y="2117509"/>
          <a:ext cx="11249891" cy="3672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9855">
                  <a:extLst>
                    <a:ext uri="{9D8B030D-6E8A-4147-A177-3AD203B41FA5}">
                      <a16:colId xmlns:a16="http://schemas.microsoft.com/office/drawing/2014/main" val="1058134452"/>
                    </a:ext>
                  </a:extLst>
                </a:gridCol>
                <a:gridCol w="1089891">
                  <a:extLst>
                    <a:ext uri="{9D8B030D-6E8A-4147-A177-3AD203B41FA5}">
                      <a16:colId xmlns:a16="http://schemas.microsoft.com/office/drawing/2014/main" val="3200824362"/>
                    </a:ext>
                  </a:extLst>
                </a:gridCol>
                <a:gridCol w="1477818">
                  <a:extLst>
                    <a:ext uri="{9D8B030D-6E8A-4147-A177-3AD203B41FA5}">
                      <a16:colId xmlns:a16="http://schemas.microsoft.com/office/drawing/2014/main" val="186310377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382411618"/>
                    </a:ext>
                  </a:extLst>
                </a:gridCol>
                <a:gridCol w="1099127">
                  <a:extLst>
                    <a:ext uri="{9D8B030D-6E8A-4147-A177-3AD203B41FA5}">
                      <a16:colId xmlns:a16="http://schemas.microsoft.com/office/drawing/2014/main" val="2149186823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609324246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4180367514"/>
                    </a:ext>
                  </a:extLst>
                </a:gridCol>
              </a:tblGrid>
              <a:tr h="268605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Comparison of various machine learning algorithms on the benchmark dataset through 10-fold CV.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824125"/>
                  </a:ext>
                </a:extLst>
              </a:tr>
              <a:tr h="4956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Metric/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Methods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Bagging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K Nearest Neighbours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Logistic Regression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Random Forest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Extreme Gradient Boosting Classifier (XGBC)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Extremely Randomized Trees (ET)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245977"/>
                  </a:ext>
                </a:extLst>
              </a:tr>
              <a:tr h="596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Sensitivity (%)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82.18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57.54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82.00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72.24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89.09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67.44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9433621"/>
                  </a:ext>
                </a:extLst>
              </a:tr>
              <a:tr h="55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Specificity (%)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96.84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89.17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96.39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98.47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97.48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98.58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6248335"/>
                  </a:ext>
                </a:extLst>
              </a:tr>
              <a:tr h="654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Balanced Accuracy (%)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89.51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73.35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89.20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85.36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93.28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83.01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1665068"/>
                  </a:ext>
                </a:extLst>
              </a:tr>
              <a:tr h="673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Accuracy (%)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92.68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80.19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92.31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91.03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95.10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89.75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9829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False Positive Rate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0.032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0.108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0.036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0.015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 dirty="0">
                          <a:effectLst/>
                        </a:rPr>
                        <a:t>0.025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0.014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5058824"/>
                  </a:ext>
                </a:extLst>
              </a:tr>
              <a:tr h="596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False Negative Rate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0.178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0.425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0.180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0.278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 dirty="0">
                          <a:effectLst/>
                        </a:rPr>
                        <a:t>0.109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0.326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8117125"/>
                  </a:ext>
                </a:extLst>
              </a:tr>
              <a:tr h="55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Precision (%)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91.14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67.77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90.00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94.92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 dirty="0">
                          <a:effectLst/>
                        </a:rPr>
                        <a:t>93.34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94.96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9559432"/>
                  </a:ext>
                </a:extLst>
              </a:tr>
              <a:tr h="55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F1-score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0.866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0.622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0.858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0.820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0.912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0.789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541752"/>
                  </a:ext>
                </a:extLst>
              </a:tr>
              <a:tr h="55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MCC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0.816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0.492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0.807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0.775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0.878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0.742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5334893"/>
                  </a:ext>
                </a:extLst>
              </a:tr>
            </a:tbl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503BB2D-A40A-44A5-A14E-7DB559C5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1E80-09A3-496D-8FFE-5D60BE110286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42D937-2158-4030-95AF-7A93F0814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6445-CD4B-4DC9-9883-F54A113EBC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23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93873-9462-4292-B714-13F4E58D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28" y="426978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Stacking: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4CDAA5D-7E8A-4C30-B28E-C478260073FE}"/>
              </a:ext>
            </a:extLst>
          </p:cNvPr>
          <p:cNvCxnSpPr/>
          <p:nvPr/>
        </p:nvCxnSpPr>
        <p:spPr>
          <a:xfrm>
            <a:off x="9152512" y="436953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68B48C-BDE7-47DF-92E4-73FEF7C93486}"/>
              </a:ext>
            </a:extLst>
          </p:cNvPr>
          <p:cNvCxnSpPr/>
          <p:nvPr/>
        </p:nvCxnSpPr>
        <p:spPr>
          <a:xfrm>
            <a:off x="6498964" y="230686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196C84DF-F00E-4AEF-8D47-40A6F2058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9C48-4C28-4BDA-AD67-5E45BE346C89}" type="datetime1">
              <a:rPr lang="en-US" smtClean="0"/>
              <a:t>4/11/2019</a:t>
            </a:fld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DD1B8755-B580-4FD1-A1E8-58DB8B0F1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6445-CD4B-4DC9-9883-F54A113EBC64}" type="slidenum">
              <a:rPr lang="en-US" smtClean="0"/>
              <a:t>15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4717A1-D290-4EAB-A8B5-14103C5846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493" y="940972"/>
            <a:ext cx="4988528" cy="510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13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7F212-C6BE-4E84-995C-5B4F26214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Stacking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7A016-5282-41C7-8CB5-4C184FD6A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SM1:</a:t>
            </a:r>
            <a:r>
              <a:rPr lang="en-US" b="1" dirty="0"/>
              <a:t> </a:t>
            </a:r>
            <a:r>
              <a:rPr lang="en-US" dirty="0"/>
              <a:t>RDF, XGBC, LogReg, KNN in base-level and XGBoost in meta-level,</a:t>
            </a:r>
          </a:p>
          <a:p>
            <a:pPr lvl="0"/>
            <a:r>
              <a:rPr lang="en-US" dirty="0"/>
              <a:t>SM2:</a:t>
            </a:r>
            <a:r>
              <a:rPr lang="en-US" b="1" dirty="0"/>
              <a:t> </a:t>
            </a:r>
            <a:r>
              <a:rPr lang="en-US" dirty="0"/>
              <a:t>Bag, XGBC, LogReg, KNN in base-level and XGBoost in meta-level and</a:t>
            </a:r>
          </a:p>
          <a:p>
            <a:pPr lvl="0"/>
            <a:r>
              <a:rPr lang="en-US" dirty="0"/>
              <a:t>SM3:</a:t>
            </a:r>
            <a:r>
              <a:rPr lang="en-US" b="1" dirty="0"/>
              <a:t> </a:t>
            </a:r>
            <a:r>
              <a:rPr lang="en-US" dirty="0"/>
              <a:t>ET, XGBC, LogReg, KNN in base-level and XGBoost in meta-level.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8B2C0-9790-424B-A923-EF59E46DC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A654-74EA-4597-B48D-4F8E53EC946E}" type="datetime1">
              <a:rPr lang="en-US" smtClean="0"/>
              <a:t>4/11/2019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15377-72AB-4EB9-87E5-964F18B4C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6445-CD4B-4DC9-9883-F54A113EBC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32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43294-04A1-4A93-96A9-339D89AA5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Comparison of Stacked Models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C32960B-CA07-47EE-9A8C-42F9CB11C1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771755"/>
              </p:ext>
            </p:extLst>
          </p:nvPr>
        </p:nvGraphicFramePr>
        <p:xfrm>
          <a:off x="1153379" y="1690688"/>
          <a:ext cx="9356437" cy="39808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5736">
                  <a:extLst>
                    <a:ext uri="{9D8B030D-6E8A-4147-A177-3AD203B41FA5}">
                      <a16:colId xmlns:a16="http://schemas.microsoft.com/office/drawing/2014/main" val="3528149467"/>
                    </a:ext>
                  </a:extLst>
                </a:gridCol>
                <a:gridCol w="2183567">
                  <a:extLst>
                    <a:ext uri="{9D8B030D-6E8A-4147-A177-3AD203B41FA5}">
                      <a16:colId xmlns:a16="http://schemas.microsoft.com/office/drawing/2014/main" val="921151918"/>
                    </a:ext>
                  </a:extLst>
                </a:gridCol>
                <a:gridCol w="2183567">
                  <a:extLst>
                    <a:ext uri="{9D8B030D-6E8A-4147-A177-3AD203B41FA5}">
                      <a16:colId xmlns:a16="http://schemas.microsoft.com/office/drawing/2014/main" val="3100480309"/>
                    </a:ext>
                  </a:extLst>
                </a:gridCol>
                <a:gridCol w="2183567">
                  <a:extLst>
                    <a:ext uri="{9D8B030D-6E8A-4147-A177-3AD203B41FA5}">
                      <a16:colId xmlns:a16="http://schemas.microsoft.com/office/drawing/2014/main" val="4079393286"/>
                    </a:ext>
                  </a:extLst>
                </a:gridCol>
              </a:tblGrid>
              <a:tr h="384231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 Comparison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512590"/>
                  </a:ext>
                </a:extLst>
              </a:tr>
              <a:tr h="359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Metric/Methods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SM1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SM2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SM3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9065934"/>
                  </a:ext>
                </a:extLst>
              </a:tr>
              <a:tr h="359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Sensitivity (%)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90.17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89.99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90.53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9969901"/>
                  </a:ext>
                </a:extLst>
              </a:tr>
              <a:tr h="359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Specificity (%)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97.44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97.15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97.29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988813"/>
                  </a:ext>
                </a:extLst>
              </a:tr>
              <a:tr h="359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Balanced Accuracy (%)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93.80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93.57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93.91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0336040"/>
                  </a:ext>
                </a:extLst>
              </a:tr>
              <a:tr h="359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Overall Accuracy (%)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95.38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95.12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0" dirty="0">
                          <a:effectLst/>
                        </a:rPr>
                        <a:t>95.38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1789959"/>
                  </a:ext>
                </a:extLst>
              </a:tr>
              <a:tr h="359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False Positive Rate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0.026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0.028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0.027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44456"/>
                  </a:ext>
                </a:extLst>
              </a:tr>
              <a:tr h="359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False Negative Rate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0.098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0.100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0.095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5771035"/>
                  </a:ext>
                </a:extLst>
              </a:tr>
              <a:tr h="359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Precision (%)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93.31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92.59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92.98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6315347"/>
                  </a:ext>
                </a:extLst>
              </a:tr>
              <a:tr h="359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F1-score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0.917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0.912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0.917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2672944"/>
                  </a:ext>
                </a:extLst>
              </a:tr>
              <a:tr h="359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MCC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0.885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0.879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0.885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1844726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627CAC-215C-462E-AA97-E396C482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E6FC-CC51-4E2D-ADC9-ED6A745B6ED5}" type="datetime1">
              <a:rPr lang="en-US" smtClean="0"/>
              <a:t>4/11/2019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6FD6E-7371-4F44-AD8B-CE6313A34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6445-CD4B-4DC9-9883-F54A113EBC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09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93873-9462-4292-B714-13F4E58D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28" y="426978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Stacking: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4CDAA5D-7E8A-4C30-B28E-C478260073FE}"/>
              </a:ext>
            </a:extLst>
          </p:cNvPr>
          <p:cNvCxnSpPr/>
          <p:nvPr/>
        </p:nvCxnSpPr>
        <p:spPr>
          <a:xfrm>
            <a:off x="9152512" y="436953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Date Placeholder 51">
            <a:extLst>
              <a:ext uri="{FF2B5EF4-FFF2-40B4-BE49-F238E27FC236}">
                <a16:creationId xmlns:a16="http://schemas.microsoft.com/office/drawing/2014/main" id="{B284C3FC-A30E-49E1-ADA4-B5EFA9CE7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43CF-2EFF-40DB-B0FC-D4487FE62238}" type="datetime1">
              <a:rPr lang="en-US" smtClean="0"/>
              <a:t>4/11/2019</a:t>
            </a:fld>
            <a:endParaRPr lang="en-US"/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998432E0-9898-4620-9DDC-79ABAD368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6445-CD4B-4DC9-9883-F54A113EBC64}" type="slidenum">
              <a:rPr lang="en-US" smtClean="0"/>
              <a:t>18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39210C-2883-4F3F-991C-EA21F994C2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82" y="1089760"/>
            <a:ext cx="4909352" cy="502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74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8C9DF7-FB31-4D24-A782-1F107D2DF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FrameWork: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7EC77D-5A15-4158-87C9-93172BB1178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27" y="150472"/>
            <a:ext cx="4119435" cy="6707528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F32E1F-EA49-4C45-A38C-A7BCB03D33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7723" y="6036627"/>
            <a:ext cx="2743200" cy="365125"/>
          </a:xfrm>
        </p:spPr>
        <p:txBody>
          <a:bodyPr/>
          <a:lstStyle/>
          <a:p>
            <a:fld id="{5745396D-E078-4F32-90FC-F332FA868C3C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BCB97-0683-4592-BD4B-A100E4B54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6445-CD4B-4DC9-9883-F54A113EBC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7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rmAutofit/>
          </a:bodyPr>
          <a:lstStyle/>
          <a:p>
            <a:r>
              <a:rPr lang="en-US" sz="4000"/>
              <a:t>Presentation Overview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" y="2644518"/>
            <a:ext cx="9013052" cy="3327251"/>
          </a:xfrm>
        </p:spPr>
        <p:txBody>
          <a:bodyPr>
            <a:normAutofit/>
          </a:bodyPr>
          <a:lstStyle/>
          <a:p>
            <a:r>
              <a:rPr lang="en-US" sz="2000" dirty="0"/>
              <a:t>Brief Background</a:t>
            </a:r>
          </a:p>
          <a:p>
            <a:r>
              <a:rPr lang="en-US" sz="2000" dirty="0"/>
              <a:t>Objective</a:t>
            </a:r>
          </a:p>
          <a:p>
            <a:r>
              <a:rPr lang="en-US" sz="2000" dirty="0"/>
              <a:t>Dataset Collection</a:t>
            </a:r>
          </a:p>
          <a:p>
            <a:r>
              <a:rPr lang="en-US" sz="2000" dirty="0"/>
              <a:t>Feature Extraction</a:t>
            </a:r>
          </a:p>
          <a:p>
            <a:r>
              <a:rPr lang="en-US" sz="2000" dirty="0"/>
              <a:t>Methods</a:t>
            </a:r>
          </a:p>
          <a:p>
            <a:r>
              <a:rPr lang="en-US" sz="2000" dirty="0"/>
              <a:t>Performance Evaluation</a:t>
            </a:r>
          </a:p>
          <a:p>
            <a:r>
              <a:rPr lang="en-US" sz="2000" dirty="0"/>
              <a:t>Conclusions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9245C-C2FA-40A8-8A3D-F23F4FB47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D608-BD63-459B-8ED7-BB5F352F5C01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7844AE-FB86-45CE-AD6B-12DB160B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6445-CD4B-4DC9-9883-F54A113EBC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5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F2AFB-23C1-4B1C-8156-C52E90D6B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948" y="81039"/>
            <a:ext cx="10515600" cy="1325563"/>
          </a:xfrm>
        </p:spPr>
        <p:txBody>
          <a:bodyPr/>
          <a:lstStyle/>
          <a:p>
            <a:r>
              <a:rPr lang="en-US" dirty="0"/>
              <a:t>Performance Comparison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0DA66BA-B7D9-4339-A326-91DCD463AC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149608"/>
              </p:ext>
            </p:extLst>
          </p:nvPr>
        </p:nvGraphicFramePr>
        <p:xfrm>
          <a:off x="458948" y="1406602"/>
          <a:ext cx="10965874" cy="468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0575">
                  <a:extLst>
                    <a:ext uri="{9D8B030D-6E8A-4147-A177-3AD203B41FA5}">
                      <a16:colId xmlns:a16="http://schemas.microsoft.com/office/drawing/2014/main" val="1630093695"/>
                    </a:ext>
                  </a:extLst>
                </a:gridCol>
                <a:gridCol w="2766147">
                  <a:extLst>
                    <a:ext uri="{9D8B030D-6E8A-4147-A177-3AD203B41FA5}">
                      <a16:colId xmlns:a16="http://schemas.microsoft.com/office/drawing/2014/main" val="3252995652"/>
                    </a:ext>
                  </a:extLst>
                </a:gridCol>
                <a:gridCol w="4069152">
                  <a:extLst>
                    <a:ext uri="{9D8B030D-6E8A-4147-A177-3AD203B41FA5}">
                      <a16:colId xmlns:a16="http://schemas.microsoft.com/office/drawing/2014/main" val="2268696324"/>
                    </a:ext>
                  </a:extLst>
                </a:gridCol>
              </a:tblGrid>
              <a:tr h="468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Metric/Methods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7" marR="657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RBPPred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7" marR="657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AIRBP (% imp.)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7" marR="65727" marT="0" marB="0" anchor="ctr"/>
                </a:tc>
                <a:extLst>
                  <a:ext uri="{0D108BD9-81ED-4DB2-BD59-A6C34878D82A}">
                    <a16:rowId xmlns:a16="http://schemas.microsoft.com/office/drawing/2014/main" val="3643251814"/>
                  </a:ext>
                </a:extLst>
              </a:tr>
              <a:tr h="468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Sensitivity (%)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7" marR="657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83.07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7" marR="657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b="1" dirty="0">
                          <a:effectLst/>
                        </a:rPr>
                        <a:t>90.17 (8.55%)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7" marR="65727" marT="0" marB="0" anchor="ctr"/>
                </a:tc>
                <a:extLst>
                  <a:ext uri="{0D108BD9-81ED-4DB2-BD59-A6C34878D82A}">
                    <a16:rowId xmlns:a16="http://schemas.microsoft.com/office/drawing/2014/main" val="1301132230"/>
                  </a:ext>
                </a:extLst>
              </a:tr>
              <a:tr h="468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Specificity (%)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7" marR="657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96.00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7" marR="657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b="1" dirty="0">
                          <a:effectLst/>
                        </a:rPr>
                        <a:t>97.44 (1.50%)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7" marR="65727" marT="0" marB="0" anchor="ctr"/>
                </a:tc>
                <a:extLst>
                  <a:ext uri="{0D108BD9-81ED-4DB2-BD59-A6C34878D82A}">
                    <a16:rowId xmlns:a16="http://schemas.microsoft.com/office/drawing/2014/main" val="1260512990"/>
                  </a:ext>
                </a:extLst>
              </a:tr>
              <a:tr h="468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Balanced Accuracy(%)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7" marR="657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-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7" marR="657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b="1" dirty="0">
                          <a:effectLst/>
                        </a:rPr>
                        <a:t>93.80 (-)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7" marR="65727" marT="0" marB="0" anchor="ctr"/>
                </a:tc>
                <a:extLst>
                  <a:ext uri="{0D108BD9-81ED-4DB2-BD59-A6C34878D82A}">
                    <a16:rowId xmlns:a16="http://schemas.microsoft.com/office/drawing/2014/main" val="3209262145"/>
                  </a:ext>
                </a:extLst>
              </a:tr>
              <a:tr h="468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Overall Accuracy (%)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7" marR="657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92.36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7" marR="657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b="1" dirty="0">
                          <a:effectLst/>
                        </a:rPr>
                        <a:t>95.38 (3.26%)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7" marR="65727" marT="0" marB="0" anchor="ctr"/>
                </a:tc>
                <a:extLst>
                  <a:ext uri="{0D108BD9-81ED-4DB2-BD59-A6C34878D82A}">
                    <a16:rowId xmlns:a16="http://schemas.microsoft.com/office/drawing/2014/main" val="1266938276"/>
                  </a:ext>
                </a:extLst>
              </a:tr>
              <a:tr h="468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False Positive Rate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7" marR="657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-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7" marR="657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b="1" dirty="0">
                          <a:effectLst/>
                        </a:rPr>
                        <a:t>0.026 (-)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7" marR="65727" marT="0" marB="0" anchor="ctr"/>
                </a:tc>
                <a:extLst>
                  <a:ext uri="{0D108BD9-81ED-4DB2-BD59-A6C34878D82A}">
                    <a16:rowId xmlns:a16="http://schemas.microsoft.com/office/drawing/2014/main" val="161876340"/>
                  </a:ext>
                </a:extLst>
              </a:tr>
              <a:tr h="468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False Negative Rate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7" marR="657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-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7" marR="657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b="1" dirty="0">
                          <a:effectLst/>
                        </a:rPr>
                        <a:t>0.098 (-)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7" marR="65727" marT="0" marB="0" anchor="ctr"/>
                </a:tc>
                <a:extLst>
                  <a:ext uri="{0D108BD9-81ED-4DB2-BD59-A6C34878D82A}">
                    <a16:rowId xmlns:a16="http://schemas.microsoft.com/office/drawing/2014/main" val="3336084115"/>
                  </a:ext>
                </a:extLst>
              </a:tr>
              <a:tr h="468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Precision (%)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7" marR="657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>
                          <a:effectLst/>
                        </a:rPr>
                        <a:t>89.00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7" marR="657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b="1" dirty="0">
                          <a:effectLst/>
                        </a:rPr>
                        <a:t>93.31 (4.84%)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7" marR="65727" marT="0" marB="0" anchor="ctr"/>
                </a:tc>
                <a:extLst>
                  <a:ext uri="{0D108BD9-81ED-4DB2-BD59-A6C34878D82A}">
                    <a16:rowId xmlns:a16="http://schemas.microsoft.com/office/drawing/2014/main" val="3647812213"/>
                  </a:ext>
                </a:extLst>
              </a:tr>
              <a:tr h="468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F1-score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7" marR="657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0.859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7" marR="657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b="1" dirty="0">
                          <a:effectLst/>
                        </a:rPr>
                        <a:t>0.917 (6.75%)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7" marR="65727" marT="0" marB="0" anchor="ctr"/>
                </a:tc>
                <a:extLst>
                  <a:ext uri="{0D108BD9-81ED-4DB2-BD59-A6C34878D82A}">
                    <a16:rowId xmlns:a16="http://schemas.microsoft.com/office/drawing/2014/main" val="2048671670"/>
                  </a:ext>
                </a:extLst>
              </a:tr>
              <a:tr h="468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MCC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7" marR="657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0.808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7" marR="657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b="1" dirty="0">
                          <a:effectLst/>
                        </a:rPr>
                        <a:t>0.885 (9.53%)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7" marR="65727" marT="0" marB="0" anchor="ctr"/>
                </a:tc>
                <a:extLst>
                  <a:ext uri="{0D108BD9-81ED-4DB2-BD59-A6C34878D82A}">
                    <a16:rowId xmlns:a16="http://schemas.microsoft.com/office/drawing/2014/main" val="1144705281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E5B91-93CA-4859-B715-FAC525AA8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6DA4-8BB3-4752-95AF-DDDCF8626EC2}" type="datetime1">
              <a:rPr lang="en-US" smtClean="0"/>
              <a:t>4/11/2019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12FC0-FE57-468B-97F4-15620FE46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6445-CD4B-4DC9-9883-F54A113EBC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76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6BFD1-5470-4206-B719-4361B00BA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37" y="-64293"/>
            <a:ext cx="10515600" cy="1325563"/>
          </a:xfrm>
        </p:spPr>
        <p:txBody>
          <a:bodyPr/>
          <a:lstStyle/>
          <a:p>
            <a:r>
              <a:rPr lang="en-US" dirty="0"/>
              <a:t>Performance Comparison on Test Dataset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41F4F48-7DAD-47E6-9C34-3F404489DA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258297"/>
              </p:ext>
            </p:extLst>
          </p:nvPr>
        </p:nvGraphicFramePr>
        <p:xfrm>
          <a:off x="125767" y="1225759"/>
          <a:ext cx="11940466" cy="5177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1798">
                  <a:extLst>
                    <a:ext uri="{9D8B030D-6E8A-4147-A177-3AD203B41FA5}">
                      <a16:colId xmlns:a16="http://schemas.microsoft.com/office/drawing/2014/main" val="3602088588"/>
                    </a:ext>
                  </a:extLst>
                </a:gridCol>
                <a:gridCol w="1349406">
                  <a:extLst>
                    <a:ext uri="{9D8B030D-6E8A-4147-A177-3AD203B41FA5}">
                      <a16:colId xmlns:a16="http://schemas.microsoft.com/office/drawing/2014/main" val="2128463152"/>
                    </a:ext>
                  </a:extLst>
                </a:gridCol>
                <a:gridCol w="1074198">
                  <a:extLst>
                    <a:ext uri="{9D8B030D-6E8A-4147-A177-3AD203B41FA5}">
                      <a16:colId xmlns:a16="http://schemas.microsoft.com/office/drawing/2014/main" val="2154888252"/>
                    </a:ext>
                  </a:extLst>
                </a:gridCol>
                <a:gridCol w="1457417">
                  <a:extLst>
                    <a:ext uri="{9D8B030D-6E8A-4147-A177-3AD203B41FA5}">
                      <a16:colId xmlns:a16="http://schemas.microsoft.com/office/drawing/2014/main" val="2215720729"/>
                    </a:ext>
                  </a:extLst>
                </a:gridCol>
                <a:gridCol w="1020932">
                  <a:extLst>
                    <a:ext uri="{9D8B030D-6E8A-4147-A177-3AD203B41FA5}">
                      <a16:colId xmlns:a16="http://schemas.microsoft.com/office/drawing/2014/main" val="204958243"/>
                    </a:ext>
                  </a:extLst>
                </a:gridCol>
                <a:gridCol w="975065">
                  <a:extLst>
                    <a:ext uri="{9D8B030D-6E8A-4147-A177-3AD203B41FA5}">
                      <a16:colId xmlns:a16="http://schemas.microsoft.com/office/drawing/2014/main" val="3376438836"/>
                    </a:ext>
                  </a:extLst>
                </a:gridCol>
                <a:gridCol w="975064">
                  <a:extLst>
                    <a:ext uri="{9D8B030D-6E8A-4147-A177-3AD203B41FA5}">
                      <a16:colId xmlns:a16="http://schemas.microsoft.com/office/drawing/2014/main" val="3206553339"/>
                    </a:ext>
                  </a:extLst>
                </a:gridCol>
                <a:gridCol w="949910">
                  <a:extLst>
                    <a:ext uri="{9D8B030D-6E8A-4147-A177-3AD203B41FA5}">
                      <a16:colId xmlns:a16="http://schemas.microsoft.com/office/drawing/2014/main" val="2059755368"/>
                    </a:ext>
                  </a:extLst>
                </a:gridCol>
                <a:gridCol w="1313895">
                  <a:extLst>
                    <a:ext uri="{9D8B030D-6E8A-4147-A177-3AD203B41FA5}">
                      <a16:colId xmlns:a16="http://schemas.microsoft.com/office/drawing/2014/main" val="565812564"/>
                    </a:ext>
                  </a:extLst>
                </a:gridCol>
                <a:gridCol w="896645">
                  <a:extLst>
                    <a:ext uri="{9D8B030D-6E8A-4147-A177-3AD203B41FA5}">
                      <a16:colId xmlns:a16="http://schemas.microsoft.com/office/drawing/2014/main" val="3085731678"/>
                    </a:ext>
                  </a:extLst>
                </a:gridCol>
                <a:gridCol w="1006136">
                  <a:extLst>
                    <a:ext uri="{9D8B030D-6E8A-4147-A177-3AD203B41FA5}">
                      <a16:colId xmlns:a16="http://schemas.microsoft.com/office/drawing/2014/main" val="1033303342"/>
                    </a:ext>
                  </a:extLst>
                </a:gridCol>
              </a:tblGrid>
              <a:tr h="28078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Methods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Dataset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</a:rPr>
                        <a:t>Evaluation Metrics</a:t>
                      </a:r>
                      <a:endParaRPr lang="en-US" sz="2400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055462"/>
                  </a:ext>
                </a:extLst>
              </a:tr>
              <a:tr h="7885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</a:rPr>
                        <a:t>Sensitivity (%)</a:t>
                      </a:r>
                      <a:endParaRPr lang="en-US" sz="2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Specificity (%)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Balanced Accuracy (%)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Overall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Accuracy (%)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FPR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FNR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Precision (%)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F1-score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MCC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7078177"/>
                  </a:ext>
                </a:extLst>
              </a:tr>
              <a:tr h="286805"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RBPPred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</a:rPr>
                        <a:t>Human</a:t>
                      </a:r>
                      <a:endParaRPr lang="en-US" sz="2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84.28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96.65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89.00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97.65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0.905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0.788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8651230"/>
                  </a:ext>
                </a:extLst>
              </a:tr>
              <a:tr h="286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</a:rPr>
                        <a:t>S. cerevisiae</a:t>
                      </a:r>
                      <a:endParaRPr lang="en-US" sz="2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86.16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94.59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-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87.73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96.52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0.910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0.729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4017176"/>
                  </a:ext>
                </a:extLst>
              </a:tr>
              <a:tr h="286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</a:rPr>
                        <a:t>A. thaliana</a:t>
                      </a:r>
                      <a:endParaRPr lang="en-US" sz="2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86.40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94.59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87.02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 dirty="0">
                          <a:effectLst/>
                        </a:rPr>
                        <a:t>94.59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0.925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0.537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9650177"/>
                  </a:ext>
                </a:extLst>
              </a:tr>
              <a:tr h="887038"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AIRBP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Human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(% imp.)</a:t>
                      </a:r>
                      <a:endParaRPr lang="en-US" sz="2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92.14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(9.32%)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94.52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(-2.21%)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93.33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(-)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93.04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(4.54%)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0.055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(-)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0.079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(-)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96.53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(-1.14%)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0.943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(4.19%)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0.855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(8.50%)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0456874"/>
                  </a:ext>
                </a:extLst>
              </a:tr>
              <a:tr h="8870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S. cerevisiae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(% imp.)</a:t>
                      </a:r>
                      <a:endParaRPr lang="en-US" sz="2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94.35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(9.51%)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84.33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(-10.85%)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89.34</a:t>
                      </a:r>
                      <a:endParaRPr lang="en-US" sz="1600" b="1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(-)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91.60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(4.41%)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0.157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(-)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0.057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(-)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94.09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(-2.52%)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0.942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(3.52%)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0.789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(8.23%)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0827806"/>
                  </a:ext>
                </a:extLst>
              </a:tr>
              <a:tr h="8870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A. thaliana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(% imp.)</a:t>
                      </a:r>
                      <a:endParaRPr lang="en-US" sz="2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92.11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(6.61%)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86.11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(-8.97%)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89.11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(-)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91.67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(5.34%)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0.139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(-)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0.079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(-)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98.82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(4.28%)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0.953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(3.03%)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0.594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(10.61%)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3463536"/>
                  </a:ext>
                </a:extLst>
              </a:tr>
              <a:tr h="5869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</a:rPr>
                        <a:t>(avg. % imp.)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(8.48%)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(-7.34%)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(-)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(4.76)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(-)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(-)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(0.21%)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(3.58%)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(9.11%)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5680628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DA8C03E-E3FD-4BD2-958A-5F752561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6445-CD4B-4DC9-9883-F54A113EBC6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57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B999EEAB-8FBF-4C16-8706-C827E3D15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6E836-4C7F-49D7-BA50-A7591A5C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A92DEDE-A5C3-49A6-93AB-DF4F67CF4104}" type="datetime1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4/11/2019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277E13-B05D-4677-8D28-94E2C377D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7B56445-CD4B-4DC9-9883-F54A113EBC64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65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Brief Background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DF68BB7-1796-484A-93FB-6DCB498B4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24" y="478232"/>
            <a:ext cx="2029653" cy="278990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8E257DC-9DA9-4023-8ED5-76F7CD6B3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91" y="3589867"/>
            <a:ext cx="2335719" cy="27889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2987543"/>
          </a:xfrm>
        </p:spPr>
        <p:txBody>
          <a:bodyPr anchor="t"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Amino Acids: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Organic Compounds with key elements of carbon(C), hydrogen(H), oxygen(O), and Nitrogen(N)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20 Standard Amino Acids</a:t>
            </a:r>
          </a:p>
          <a:p>
            <a:r>
              <a:rPr lang="en-US" sz="2400">
                <a:solidFill>
                  <a:srgbClr val="FFFFFF"/>
                </a:solidFill>
              </a:rPr>
              <a:t>Proteins: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Sequence of Amino Acids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0769FD-FAE0-493A-80E5-BAB0F47F1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9B0E-3EF7-47A6-B20E-9D9746A1775F}" type="datetime1">
              <a:rPr lang="en-US" smtClean="0"/>
              <a:t>4/11/2019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2F4B9A-2F02-4B66-BCAF-8370351B0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6445-CD4B-4DC9-9883-F54A113EBC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82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Brief Background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DF68BB7-1796-484A-93FB-6DCB498B4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4" y="3437568"/>
            <a:ext cx="2029653" cy="278990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8E257DC-9DA9-4023-8ED5-76F7CD6B3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877" y="3438059"/>
            <a:ext cx="2335719" cy="27889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2987543"/>
          </a:xfrm>
        </p:spPr>
        <p:txBody>
          <a:bodyPr anchor="t"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Amino Acids: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Organic Compounds with key elements of carbon(C), hydrogen(H), oxygen(O), and Nitrogen(N)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20 Standard Amino Acids</a:t>
            </a:r>
          </a:p>
          <a:p>
            <a:r>
              <a:rPr lang="en-US" sz="2400">
                <a:solidFill>
                  <a:srgbClr val="FFFFFF"/>
                </a:solidFill>
              </a:rPr>
              <a:t>Proteins: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Sequence of Amino Acids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0E42735-474A-4A59-97C8-1860AEFD72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5" y="238124"/>
            <a:ext cx="4165039" cy="3123779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AD5A749-C358-4078-A41A-C43016AB6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519A-12B6-4875-9A20-B27B90230E5B}" type="datetime1">
              <a:rPr lang="en-US" smtClean="0"/>
              <a:t>4/11/2019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A9DB8-C161-4BC4-BE3C-8CFC5E240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6445-CD4B-4DC9-9883-F54A113EBC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86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811" y="1573586"/>
            <a:ext cx="9122584" cy="1325563"/>
          </a:xfrm>
        </p:spPr>
        <p:txBody>
          <a:bodyPr>
            <a:normAutofit/>
          </a:bodyPr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811" y="3060017"/>
            <a:ext cx="6066118" cy="2438546"/>
          </a:xfrm>
        </p:spPr>
        <p:txBody>
          <a:bodyPr>
            <a:normAutofit/>
          </a:bodyPr>
          <a:lstStyle/>
          <a:p>
            <a:r>
              <a:rPr lang="en-US" sz="2400" dirty="0"/>
              <a:t>To develop a computational approach for prediction </a:t>
            </a:r>
          </a:p>
          <a:p>
            <a:pPr marL="0" indent="0">
              <a:buNone/>
            </a:pPr>
            <a:r>
              <a:rPr lang="en-US" sz="2400" dirty="0"/>
              <a:t>    of RNA Binding Proteins (RBP) from </a:t>
            </a:r>
          </a:p>
          <a:p>
            <a:pPr marL="0" indent="0">
              <a:buNone/>
            </a:pPr>
            <a:r>
              <a:rPr lang="en-US" sz="2400" dirty="0"/>
              <a:t>    Non-RNA Binding Proteins (NRBP).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A9616D99-AEFB-4C95-84EF-5DEC698D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D0F97023-F626-4FC5-8C2D-753B5C7F4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5AC194E7-310B-4E32-A202-095FAFD2C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37" y="1573586"/>
            <a:ext cx="3579371" cy="3579371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2DE20-55B1-426A-B155-17C5F5DFF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AF29-C582-498A-B965-D252BC6D4B7C}" type="datetime1">
              <a:rPr lang="en-US" smtClean="0"/>
              <a:t>4/11/2019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CF1E9-F519-4CC2-B98D-668281083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6445-CD4B-4DC9-9883-F54A113EBC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70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Why RNA Binding Protein Prediction?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0A8D17-8432-438F-B9C8-09BF0FB1BF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54884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3E451-7FA2-4B0D-A5B3-654C9CA28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9F6F-B3D6-4267-9020-DF1D601DE456}" type="datetime1">
              <a:rPr lang="en-US" smtClean="0"/>
              <a:t>4/11/2019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3922A-5C0F-4E4C-8B6D-F61B81983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6445-CD4B-4DC9-9883-F54A113EBC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1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</p:txBody>
      </p:sp>
      <p:sp>
        <p:nvSpPr>
          <p:cNvPr id="3" name="Flowchart: Direct Access Storage 2">
            <a:extLst>
              <a:ext uri="{FF2B5EF4-FFF2-40B4-BE49-F238E27FC236}">
                <a16:creationId xmlns:a16="http://schemas.microsoft.com/office/drawing/2014/main" id="{2FBABA28-872D-423D-9D40-7B6EDF71D1F4}"/>
              </a:ext>
            </a:extLst>
          </p:cNvPr>
          <p:cNvSpPr/>
          <p:nvPr/>
        </p:nvSpPr>
        <p:spPr>
          <a:xfrm>
            <a:off x="2915706" y="1724827"/>
            <a:ext cx="1922314" cy="769740"/>
          </a:xfrm>
          <a:prstGeom prst="flowChartMagneticDrum">
            <a:avLst/>
          </a:prstGeom>
          <a:solidFill>
            <a:schemeClr val="accent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PISCES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4D7121-C846-4453-B86F-344656BBC957}"/>
              </a:ext>
            </a:extLst>
          </p:cNvPr>
          <p:cNvGrpSpPr/>
          <p:nvPr/>
        </p:nvGrpSpPr>
        <p:grpSpPr>
          <a:xfrm>
            <a:off x="2665845" y="2624540"/>
            <a:ext cx="3240293" cy="936216"/>
            <a:chOff x="2247050" y="3593883"/>
            <a:chExt cx="3240293" cy="1029838"/>
          </a:xfrm>
        </p:grpSpPr>
        <p:sp>
          <p:nvSpPr>
            <p:cNvPr id="5" name="Down Arrow 4">
              <a:extLst>
                <a:ext uri="{FF2B5EF4-FFF2-40B4-BE49-F238E27FC236}">
                  <a16:creationId xmlns:a16="http://schemas.microsoft.com/office/drawing/2014/main" id="{0EC73ECC-47C9-4D3D-9F65-98BF69797AC5}"/>
                </a:ext>
              </a:extLst>
            </p:cNvPr>
            <p:cNvSpPr/>
            <p:nvPr/>
          </p:nvSpPr>
          <p:spPr>
            <a:xfrm>
              <a:off x="3235258" y="3593883"/>
              <a:ext cx="226280" cy="42727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EEA8EF-92E3-4C88-A16D-42FE2E43F9D9}"/>
                </a:ext>
              </a:extLst>
            </p:cNvPr>
            <p:cNvSpPr/>
            <p:nvPr/>
          </p:nvSpPr>
          <p:spPr>
            <a:xfrm>
              <a:off x="2247050" y="4038946"/>
              <a:ext cx="324029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 Sequence Identity :  25%</a:t>
              </a:r>
            </a:p>
            <a:p>
              <a:r>
                <a:rPr lang="en-US" sz="1600" dirty="0"/>
                <a:t>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DF06B68-2B0D-4C55-ACC8-E36D13925B46}"/>
              </a:ext>
            </a:extLst>
          </p:cNvPr>
          <p:cNvGrpSpPr/>
          <p:nvPr/>
        </p:nvGrpSpPr>
        <p:grpSpPr>
          <a:xfrm>
            <a:off x="3011478" y="3376089"/>
            <a:ext cx="4204355" cy="605675"/>
            <a:chOff x="2513868" y="4263793"/>
            <a:chExt cx="4204355" cy="666242"/>
          </a:xfrm>
        </p:grpSpPr>
        <p:sp>
          <p:nvSpPr>
            <p:cNvPr id="8" name="Down Arrow 7">
              <a:extLst>
                <a:ext uri="{FF2B5EF4-FFF2-40B4-BE49-F238E27FC236}">
                  <a16:creationId xmlns:a16="http://schemas.microsoft.com/office/drawing/2014/main" id="{C632E112-422E-44DD-B40E-0076EC44D27F}"/>
                </a:ext>
              </a:extLst>
            </p:cNvPr>
            <p:cNvSpPr/>
            <p:nvPr/>
          </p:nvSpPr>
          <p:spPr>
            <a:xfrm>
              <a:off x="3161039" y="4263793"/>
              <a:ext cx="198963" cy="34545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9" name="TextBox 95">
              <a:extLst>
                <a:ext uri="{FF2B5EF4-FFF2-40B4-BE49-F238E27FC236}">
                  <a16:creationId xmlns:a16="http://schemas.microsoft.com/office/drawing/2014/main" id="{5353000D-C104-4697-9565-F09E3C0D4841}"/>
                </a:ext>
              </a:extLst>
            </p:cNvPr>
            <p:cNvSpPr txBox="1"/>
            <p:nvPr/>
          </p:nvSpPr>
          <p:spPr>
            <a:xfrm>
              <a:off x="2513868" y="4591481"/>
              <a:ext cx="42043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X-ray resolution: 3Å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99C66EE-23E8-4F92-A598-104ED595F767}"/>
              </a:ext>
            </a:extLst>
          </p:cNvPr>
          <p:cNvGrpSpPr/>
          <p:nvPr/>
        </p:nvGrpSpPr>
        <p:grpSpPr>
          <a:xfrm>
            <a:off x="2183813" y="4108819"/>
            <a:ext cx="4204355" cy="616919"/>
            <a:chOff x="1715081" y="4558527"/>
            <a:chExt cx="4204355" cy="678610"/>
          </a:xfrm>
        </p:grpSpPr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567F5C92-1BB2-4062-BD8B-6C54ACB170B0}"/>
                </a:ext>
              </a:extLst>
            </p:cNvPr>
            <p:cNvSpPr/>
            <p:nvPr/>
          </p:nvSpPr>
          <p:spPr>
            <a:xfrm>
              <a:off x="3235258" y="4558527"/>
              <a:ext cx="198963" cy="34545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2" name="TextBox 98">
              <a:extLst>
                <a:ext uri="{FF2B5EF4-FFF2-40B4-BE49-F238E27FC236}">
                  <a16:creationId xmlns:a16="http://schemas.microsoft.com/office/drawing/2014/main" id="{011C286E-014D-4FF4-AC42-82EE75A57C5D}"/>
                </a:ext>
              </a:extLst>
            </p:cNvPr>
            <p:cNvSpPr txBox="1"/>
            <p:nvPr/>
          </p:nvSpPr>
          <p:spPr>
            <a:xfrm>
              <a:off x="1715081" y="4898583"/>
              <a:ext cx="42043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Sequence Length: 50 – 10,000 amino acids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6E80ED8-735B-4CBD-9F5B-37463E39C7BB}"/>
              </a:ext>
            </a:extLst>
          </p:cNvPr>
          <p:cNvGrpSpPr/>
          <p:nvPr/>
        </p:nvGrpSpPr>
        <p:grpSpPr>
          <a:xfrm>
            <a:off x="2937114" y="4887534"/>
            <a:ext cx="1732713" cy="1119115"/>
            <a:chOff x="2494280" y="5224769"/>
            <a:chExt cx="1732713" cy="1231026"/>
          </a:xfrm>
        </p:grpSpPr>
        <p:sp>
          <p:nvSpPr>
            <p:cNvPr id="14" name="Down Arrow 13">
              <a:extLst>
                <a:ext uri="{FF2B5EF4-FFF2-40B4-BE49-F238E27FC236}">
                  <a16:creationId xmlns:a16="http://schemas.microsoft.com/office/drawing/2014/main" id="{8DEF0DF6-7665-4A47-A905-177CE8D5C59C}"/>
                </a:ext>
              </a:extLst>
            </p:cNvPr>
            <p:cNvSpPr/>
            <p:nvPr/>
          </p:nvSpPr>
          <p:spPr>
            <a:xfrm>
              <a:off x="3235258" y="5224769"/>
              <a:ext cx="198963" cy="3693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C54FEE5-F880-4009-8589-3DD11BC20819}"/>
                </a:ext>
              </a:extLst>
            </p:cNvPr>
            <p:cNvSpPr/>
            <p:nvPr/>
          </p:nvSpPr>
          <p:spPr>
            <a:xfrm>
              <a:off x="2494280" y="5655139"/>
              <a:ext cx="1732713" cy="80065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/>
                <a:t>14389</a:t>
              </a:r>
            </a:p>
            <a:p>
              <a:pPr algn="ctr"/>
              <a:r>
                <a:rPr lang="en-US" sz="1600" b="1" dirty="0"/>
                <a:t>NON-RBP Protein Chains</a:t>
              </a:r>
            </a:p>
          </p:txBody>
        </p:sp>
      </p:grpSp>
      <p:sp>
        <p:nvSpPr>
          <p:cNvPr id="16" name="Flowchart: Direct Access Storage 15">
            <a:extLst>
              <a:ext uri="{FF2B5EF4-FFF2-40B4-BE49-F238E27FC236}">
                <a16:creationId xmlns:a16="http://schemas.microsoft.com/office/drawing/2014/main" id="{B46FD07A-B04A-4A6E-A451-286B883132F2}"/>
              </a:ext>
            </a:extLst>
          </p:cNvPr>
          <p:cNvSpPr/>
          <p:nvPr/>
        </p:nvSpPr>
        <p:spPr>
          <a:xfrm>
            <a:off x="7032342" y="1724827"/>
            <a:ext cx="2099697" cy="769740"/>
          </a:xfrm>
          <a:prstGeom prst="flowChartMagneticDrum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UniProt Database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C3117C-EC55-4407-B442-7C495387711D}"/>
              </a:ext>
            </a:extLst>
          </p:cNvPr>
          <p:cNvGrpSpPr/>
          <p:nvPr/>
        </p:nvGrpSpPr>
        <p:grpSpPr>
          <a:xfrm>
            <a:off x="7215833" y="2619304"/>
            <a:ext cx="1732713" cy="1109742"/>
            <a:chOff x="2494280" y="2477364"/>
            <a:chExt cx="1732713" cy="1109742"/>
          </a:xfrm>
        </p:grpSpPr>
        <p:sp>
          <p:nvSpPr>
            <p:cNvPr id="18" name="Down Arrow 17">
              <a:extLst>
                <a:ext uri="{FF2B5EF4-FFF2-40B4-BE49-F238E27FC236}">
                  <a16:creationId xmlns:a16="http://schemas.microsoft.com/office/drawing/2014/main" id="{ADC41E94-845A-40E2-B07A-AE5D588F9198}"/>
                </a:ext>
              </a:extLst>
            </p:cNvPr>
            <p:cNvSpPr/>
            <p:nvPr/>
          </p:nvSpPr>
          <p:spPr>
            <a:xfrm>
              <a:off x="3158880" y="2477364"/>
              <a:ext cx="329975" cy="54276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CE6099A-2E21-4442-ABE7-E90D0661F319}"/>
                </a:ext>
              </a:extLst>
            </p:cNvPr>
            <p:cNvSpPr/>
            <p:nvPr/>
          </p:nvSpPr>
          <p:spPr>
            <a:xfrm>
              <a:off x="2494280" y="3044341"/>
              <a:ext cx="1732713" cy="54276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/>
                <a:t>68084 RBPs</a:t>
              </a:r>
            </a:p>
          </p:txBody>
        </p:sp>
      </p:grp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D0B44D5E-5F12-433F-9690-B4D239BD4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068D-66D9-4122-AFFE-5946C1F9AE6E}" type="datetime1">
              <a:rPr lang="en-US" smtClean="0"/>
              <a:t>4/11/2019</a:t>
            </a:fld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4E78E6BF-CFEF-4B5B-A584-052240CD5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6445-CD4B-4DC9-9883-F54A113EBC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2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5835AA-334F-4FB2-8E15-3A7F7A2A765B}"/>
              </a:ext>
            </a:extLst>
          </p:cNvPr>
          <p:cNvGrpSpPr/>
          <p:nvPr/>
        </p:nvGrpSpPr>
        <p:grpSpPr>
          <a:xfrm>
            <a:off x="2134917" y="1690688"/>
            <a:ext cx="6943473" cy="1109742"/>
            <a:chOff x="2159072" y="198747"/>
            <a:chExt cx="6943473" cy="110974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899AB0F-F704-49AA-875F-C49877E04E95}"/>
                </a:ext>
              </a:extLst>
            </p:cNvPr>
            <p:cNvGrpSpPr/>
            <p:nvPr/>
          </p:nvGrpSpPr>
          <p:grpSpPr>
            <a:xfrm>
              <a:off x="2159072" y="229668"/>
              <a:ext cx="1732713" cy="1078821"/>
              <a:chOff x="2494280" y="5119083"/>
              <a:chExt cx="1732713" cy="1078821"/>
            </a:xfrm>
          </p:grpSpPr>
          <p:sp>
            <p:nvSpPr>
              <p:cNvPr id="31" name="Down Arrow 30">
                <a:extLst>
                  <a:ext uri="{FF2B5EF4-FFF2-40B4-BE49-F238E27FC236}">
                    <a16:creationId xmlns:a16="http://schemas.microsoft.com/office/drawing/2014/main" id="{CEBAB905-B0DF-4B43-8CED-B118343FF93F}"/>
                  </a:ext>
                </a:extLst>
              </p:cNvPr>
              <p:cNvSpPr/>
              <p:nvPr/>
            </p:nvSpPr>
            <p:spPr>
              <a:xfrm>
                <a:off x="3104246" y="5119083"/>
                <a:ext cx="329975" cy="47501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93CD6A7-8856-4666-ADAB-97A1F54FFA8D}"/>
                  </a:ext>
                </a:extLst>
              </p:cNvPr>
              <p:cNvSpPr/>
              <p:nvPr/>
            </p:nvSpPr>
            <p:spPr>
              <a:xfrm>
                <a:off x="2494280" y="5655139"/>
                <a:ext cx="1732713" cy="54276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/>
                  <a:t>14389</a:t>
                </a:r>
              </a:p>
              <a:p>
                <a:pPr algn="ctr"/>
                <a:r>
                  <a:rPr lang="en-US" sz="1600" b="1" dirty="0"/>
                  <a:t>Protein Chains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BF5BDE8-8E36-4618-AE66-DD91A148C300}"/>
                </a:ext>
              </a:extLst>
            </p:cNvPr>
            <p:cNvGrpSpPr/>
            <p:nvPr/>
          </p:nvGrpSpPr>
          <p:grpSpPr>
            <a:xfrm>
              <a:off x="7369832" y="198747"/>
              <a:ext cx="1732713" cy="1109742"/>
              <a:chOff x="2494280" y="2477364"/>
              <a:chExt cx="1732713" cy="1109742"/>
            </a:xfrm>
          </p:grpSpPr>
          <p:sp>
            <p:nvSpPr>
              <p:cNvPr id="29" name="Down Arrow 28">
                <a:extLst>
                  <a:ext uri="{FF2B5EF4-FFF2-40B4-BE49-F238E27FC236}">
                    <a16:creationId xmlns:a16="http://schemas.microsoft.com/office/drawing/2014/main" id="{E248DD89-C773-42FB-A3BC-230F969B5E56}"/>
                  </a:ext>
                </a:extLst>
              </p:cNvPr>
              <p:cNvSpPr/>
              <p:nvPr/>
            </p:nvSpPr>
            <p:spPr>
              <a:xfrm>
                <a:off x="3158880" y="2477364"/>
                <a:ext cx="329975" cy="542765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1E6E4A5-5CB8-4FE6-9499-C1ED06F49C13}"/>
                  </a:ext>
                </a:extLst>
              </p:cNvPr>
              <p:cNvSpPr/>
              <p:nvPr/>
            </p:nvSpPr>
            <p:spPr>
              <a:xfrm>
                <a:off x="2494280" y="3044341"/>
                <a:ext cx="1732713" cy="542765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/>
                  <a:t>68084 RBPs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0B0E81B-4BBB-4FEE-9DF2-3AE13F7D9B03}"/>
              </a:ext>
            </a:extLst>
          </p:cNvPr>
          <p:cNvGrpSpPr/>
          <p:nvPr/>
        </p:nvGrpSpPr>
        <p:grpSpPr>
          <a:xfrm>
            <a:off x="2853800" y="2795335"/>
            <a:ext cx="5338980" cy="1165309"/>
            <a:chOff x="3025428" y="1308489"/>
            <a:chExt cx="5338980" cy="1244871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2467895-46FC-4196-A415-BC0155BA1893}"/>
                </a:ext>
              </a:extLst>
            </p:cNvPr>
            <p:cNvCxnSpPr/>
            <p:nvPr/>
          </p:nvCxnSpPr>
          <p:spPr>
            <a:xfrm flipH="1">
              <a:off x="3025428" y="1308489"/>
              <a:ext cx="1" cy="43622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40A975C-840C-4F42-B712-682B141AC279}"/>
                </a:ext>
              </a:extLst>
            </p:cNvPr>
            <p:cNvCxnSpPr/>
            <p:nvPr/>
          </p:nvCxnSpPr>
          <p:spPr>
            <a:xfrm>
              <a:off x="3025428" y="1744717"/>
              <a:ext cx="53389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3EC0799-437E-41FE-A350-F019EBA900F4}"/>
                </a:ext>
              </a:extLst>
            </p:cNvPr>
            <p:cNvCxnSpPr/>
            <p:nvPr/>
          </p:nvCxnSpPr>
          <p:spPr>
            <a:xfrm flipH="1">
              <a:off x="8364407" y="1308489"/>
              <a:ext cx="1" cy="43622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E23B77E-CD41-4C85-B890-D9A1ABDFA02A}"/>
                </a:ext>
              </a:extLst>
            </p:cNvPr>
            <p:cNvCxnSpPr/>
            <p:nvPr/>
          </p:nvCxnSpPr>
          <p:spPr>
            <a:xfrm flipH="1">
              <a:off x="5563677" y="1744718"/>
              <a:ext cx="1" cy="43622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8CE65FA-CE1C-4B6B-B106-D2B11A0DD5D9}"/>
                </a:ext>
              </a:extLst>
            </p:cNvPr>
            <p:cNvSpPr/>
            <p:nvPr/>
          </p:nvSpPr>
          <p:spPr>
            <a:xfrm>
              <a:off x="5102514" y="2158812"/>
              <a:ext cx="1313987" cy="39454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dirty="0"/>
                <a:t>CD-HIT: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D902B16-6A15-4195-9E36-037D7A881647}"/>
              </a:ext>
            </a:extLst>
          </p:cNvPr>
          <p:cNvGrpSpPr/>
          <p:nvPr/>
        </p:nvGrpSpPr>
        <p:grpSpPr>
          <a:xfrm>
            <a:off x="3821124" y="3959813"/>
            <a:ext cx="4204355" cy="688830"/>
            <a:chOff x="1715081" y="4579085"/>
            <a:chExt cx="4204355" cy="688830"/>
          </a:xfrm>
        </p:grpSpPr>
        <p:sp>
          <p:nvSpPr>
            <p:cNvPr id="20" name="Down Arrow 19">
              <a:extLst>
                <a:ext uri="{FF2B5EF4-FFF2-40B4-BE49-F238E27FC236}">
                  <a16:creationId xmlns:a16="http://schemas.microsoft.com/office/drawing/2014/main" id="{90C77B04-693C-466A-9A98-2711D8D16FED}"/>
                </a:ext>
              </a:extLst>
            </p:cNvPr>
            <p:cNvSpPr/>
            <p:nvPr/>
          </p:nvSpPr>
          <p:spPr>
            <a:xfrm>
              <a:off x="3127602" y="4579085"/>
              <a:ext cx="306620" cy="32489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21" name="TextBox 37">
              <a:extLst>
                <a:ext uri="{FF2B5EF4-FFF2-40B4-BE49-F238E27FC236}">
                  <a16:creationId xmlns:a16="http://schemas.microsoft.com/office/drawing/2014/main" id="{7BFB4CFC-FE8B-4B40-808F-E83A466BF0F1}"/>
                </a:ext>
              </a:extLst>
            </p:cNvPr>
            <p:cNvSpPr txBox="1"/>
            <p:nvPr/>
          </p:nvSpPr>
          <p:spPr>
            <a:xfrm>
              <a:off x="1715081" y="4898583"/>
              <a:ext cx="42043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Sequence Identity Cutoff &gt;= 25%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DF0889D-A251-48E7-8DAF-84AA106D464C}"/>
              </a:ext>
            </a:extLst>
          </p:cNvPr>
          <p:cNvGrpSpPr/>
          <p:nvPr/>
        </p:nvGrpSpPr>
        <p:grpSpPr>
          <a:xfrm>
            <a:off x="3805922" y="4686769"/>
            <a:ext cx="4204355" cy="702490"/>
            <a:chOff x="1715081" y="4565425"/>
            <a:chExt cx="4204355" cy="702490"/>
          </a:xfrm>
        </p:grpSpPr>
        <p:sp>
          <p:nvSpPr>
            <p:cNvPr id="18" name="Down Arrow 17">
              <a:extLst>
                <a:ext uri="{FF2B5EF4-FFF2-40B4-BE49-F238E27FC236}">
                  <a16:creationId xmlns:a16="http://schemas.microsoft.com/office/drawing/2014/main" id="{84507335-E84B-447C-BA21-7946A66ABA9C}"/>
                </a:ext>
              </a:extLst>
            </p:cNvPr>
            <p:cNvSpPr/>
            <p:nvPr/>
          </p:nvSpPr>
          <p:spPr>
            <a:xfrm>
              <a:off x="3173420" y="4565425"/>
              <a:ext cx="260802" cy="3385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9" name="TextBox 40">
              <a:extLst>
                <a:ext uri="{FF2B5EF4-FFF2-40B4-BE49-F238E27FC236}">
                  <a16:creationId xmlns:a16="http://schemas.microsoft.com/office/drawing/2014/main" id="{E80CF292-25CB-41D9-AEAB-DA55F0772E47}"/>
                </a:ext>
              </a:extLst>
            </p:cNvPr>
            <p:cNvSpPr txBox="1"/>
            <p:nvPr/>
          </p:nvSpPr>
          <p:spPr>
            <a:xfrm>
              <a:off x="1715081" y="4898583"/>
              <a:ext cx="42043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Protein Length: 50 – 10,000 amino acids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BB15606-1156-49C5-B24D-C1ACC4C5BAE8}"/>
              </a:ext>
            </a:extLst>
          </p:cNvPr>
          <p:cNvGrpSpPr/>
          <p:nvPr/>
        </p:nvGrpSpPr>
        <p:grpSpPr>
          <a:xfrm>
            <a:off x="2414722" y="5343061"/>
            <a:ext cx="6986754" cy="1214365"/>
            <a:chOff x="2488760" y="4607231"/>
            <a:chExt cx="6986754" cy="121436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F46806-618B-4975-B1B4-0CF33F456692}"/>
                </a:ext>
              </a:extLst>
            </p:cNvPr>
            <p:cNvCxnSpPr/>
            <p:nvPr/>
          </p:nvCxnSpPr>
          <p:spPr>
            <a:xfrm rot="10800000">
              <a:off x="3227754" y="4976563"/>
              <a:ext cx="533897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BD3D9E4-C803-42AC-BD3D-EE8395072AD4}"/>
                </a:ext>
              </a:extLst>
            </p:cNvPr>
            <p:cNvGrpSpPr/>
            <p:nvPr/>
          </p:nvGrpSpPr>
          <p:grpSpPr>
            <a:xfrm>
              <a:off x="2488760" y="4607231"/>
              <a:ext cx="6986754" cy="1214365"/>
              <a:chOff x="2488760" y="4607231"/>
              <a:chExt cx="6986754" cy="121436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6FB41E0-A4A5-4E33-9D0C-2931DFC89246}"/>
                  </a:ext>
                </a:extLst>
              </p:cNvPr>
              <p:cNvGrpSpPr/>
              <p:nvPr/>
            </p:nvGrpSpPr>
            <p:grpSpPr>
              <a:xfrm>
                <a:off x="2488760" y="4992687"/>
                <a:ext cx="6986754" cy="828909"/>
                <a:chOff x="2423707" y="5098544"/>
                <a:chExt cx="6986754" cy="828909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28FFD76F-B851-4F5B-AFCD-42A201C30EF1}"/>
                    </a:ext>
                  </a:extLst>
                </p:cNvPr>
                <p:cNvGrpSpPr/>
                <p:nvPr/>
              </p:nvGrpSpPr>
              <p:grpSpPr>
                <a:xfrm>
                  <a:off x="2423707" y="5098544"/>
                  <a:ext cx="1732713" cy="818239"/>
                  <a:chOff x="2532942" y="5204172"/>
                  <a:chExt cx="1732713" cy="818239"/>
                </a:xfrm>
              </p:grpSpPr>
              <p:sp>
                <p:nvSpPr>
                  <p:cNvPr id="16" name="Down Arrow 15">
                    <a:extLst>
                      <a:ext uri="{FF2B5EF4-FFF2-40B4-BE49-F238E27FC236}">
                        <a16:creationId xmlns:a16="http://schemas.microsoft.com/office/drawing/2014/main" id="{0F347474-FDD5-4D8F-9EB9-079F63B2A9D1}"/>
                      </a:ext>
                    </a:extLst>
                  </p:cNvPr>
                  <p:cNvSpPr/>
                  <p:nvPr/>
                </p:nvSpPr>
                <p:spPr>
                  <a:xfrm>
                    <a:off x="3144573" y="5204172"/>
                    <a:ext cx="254726" cy="232651"/>
                  </a:xfrm>
                  <a:prstGeom prst="down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6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26FBD3FF-C9DE-421D-B507-8AE96486FE73}"/>
                      </a:ext>
                    </a:extLst>
                  </p:cNvPr>
                  <p:cNvSpPr/>
                  <p:nvPr/>
                </p:nvSpPr>
                <p:spPr>
                  <a:xfrm>
                    <a:off x="2532942" y="5479646"/>
                    <a:ext cx="1732713" cy="542765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600" b="1" dirty="0"/>
                      <a:t>7077 NonRBPs</a:t>
                    </a:r>
                  </a:p>
                </p:txBody>
              </p:sp>
            </p:grp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9ACEE3CC-D397-4AA1-83F5-C1EEA7550E42}"/>
                    </a:ext>
                  </a:extLst>
                </p:cNvPr>
                <p:cNvGrpSpPr/>
                <p:nvPr/>
              </p:nvGrpSpPr>
              <p:grpSpPr>
                <a:xfrm>
                  <a:off x="7677748" y="5124863"/>
                  <a:ext cx="1732713" cy="802590"/>
                  <a:chOff x="2368900" y="5347727"/>
                  <a:chExt cx="1732713" cy="802590"/>
                </a:xfrm>
              </p:grpSpPr>
              <p:sp>
                <p:nvSpPr>
                  <p:cNvPr id="14" name="Down Arrow 13">
                    <a:extLst>
                      <a:ext uri="{FF2B5EF4-FFF2-40B4-BE49-F238E27FC236}">
                        <a16:creationId xmlns:a16="http://schemas.microsoft.com/office/drawing/2014/main" id="{E84171EF-C84E-457E-B04B-32DAA8158B56}"/>
                      </a:ext>
                    </a:extLst>
                  </p:cNvPr>
                  <p:cNvSpPr/>
                  <p:nvPr/>
                </p:nvSpPr>
                <p:spPr>
                  <a:xfrm>
                    <a:off x="3021059" y="5347727"/>
                    <a:ext cx="214198" cy="232650"/>
                  </a:xfrm>
                  <a:prstGeom prst="down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6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94AE1C86-37E5-4822-AADB-7A0185CD2154}"/>
                      </a:ext>
                    </a:extLst>
                  </p:cNvPr>
                  <p:cNvSpPr/>
                  <p:nvPr/>
                </p:nvSpPr>
                <p:spPr>
                  <a:xfrm>
                    <a:off x="2368900" y="5607552"/>
                    <a:ext cx="1732713" cy="542765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600" b="1" dirty="0"/>
                      <a:t>2770 RBPs</a:t>
                    </a:r>
                  </a:p>
                </p:txBody>
              </p:sp>
            </p:grpSp>
          </p:grpSp>
          <p:sp>
            <p:nvSpPr>
              <p:cNvPr id="11" name="Down Arrow 10">
                <a:extLst>
                  <a:ext uri="{FF2B5EF4-FFF2-40B4-BE49-F238E27FC236}">
                    <a16:creationId xmlns:a16="http://schemas.microsoft.com/office/drawing/2014/main" id="{70DE0417-9CFC-40D4-A9EF-BF3CFE77D3B0}"/>
                  </a:ext>
                </a:extLst>
              </p:cNvPr>
              <p:cNvSpPr/>
              <p:nvPr/>
            </p:nvSpPr>
            <p:spPr>
              <a:xfrm>
                <a:off x="5273151" y="4607231"/>
                <a:ext cx="369307" cy="34741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3" name="Date Placeholder 32">
            <a:extLst>
              <a:ext uri="{FF2B5EF4-FFF2-40B4-BE49-F238E27FC236}">
                <a16:creationId xmlns:a16="http://schemas.microsoft.com/office/drawing/2014/main" id="{C716BA9B-EBB1-4AEB-880D-3254DF7B9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4075-5FAD-42AA-ACB8-28369B3984B4}" type="datetime1">
              <a:rPr lang="en-US" smtClean="0"/>
              <a:t>4/11/2019</a:t>
            </a:fld>
            <a:endParaRPr lang="en-US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50779B46-F3A3-4647-B783-30326B784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6445-CD4B-4DC9-9883-F54A113EBC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31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7" y="651752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Feature Extraction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7" y="1473196"/>
            <a:ext cx="10735034" cy="499179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10EC76-6A89-4DAE-AE94-3939437495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49880"/>
            <a:ext cx="2743200" cy="365125"/>
          </a:xfrm>
        </p:spPr>
        <p:txBody>
          <a:bodyPr/>
          <a:lstStyle/>
          <a:p>
            <a:fld id="{F2F71AC3-C893-46C2-8847-E3795805EDBF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9E943C-B520-40AD-9A0B-312E44FBF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7B56445-CD4B-4DC9-9883-F54A113EBC6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48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862</Words>
  <Application>Microsoft Office PowerPoint</Application>
  <PresentationFormat>Widescreen</PresentationFormat>
  <Paragraphs>424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Effective Prediction of RNA-Binding Proteins Using Machine Learning Techniques </vt:lpstr>
      <vt:lpstr>Presentation Overview</vt:lpstr>
      <vt:lpstr>Brief Background</vt:lpstr>
      <vt:lpstr>Brief Background</vt:lpstr>
      <vt:lpstr>Objective</vt:lpstr>
      <vt:lpstr>Why RNA Binding Protein Prediction?</vt:lpstr>
      <vt:lpstr>Data Collection</vt:lpstr>
      <vt:lpstr>Data Collection</vt:lpstr>
      <vt:lpstr>Feature Extraction</vt:lpstr>
      <vt:lpstr>Composition, Transition, and Distribution (C-T-D)</vt:lpstr>
      <vt:lpstr>Feature Set</vt:lpstr>
      <vt:lpstr>Feature Selection</vt:lpstr>
      <vt:lpstr>Machine Learning </vt:lpstr>
      <vt:lpstr>Machine Learning Approaches</vt:lpstr>
      <vt:lpstr>Stacking:</vt:lpstr>
      <vt:lpstr>Stacking Models</vt:lpstr>
      <vt:lpstr>Performance Comparison of Stacked Models</vt:lpstr>
      <vt:lpstr>Stacking:</vt:lpstr>
      <vt:lpstr>FrameWork:</vt:lpstr>
      <vt:lpstr>Performance Comparison</vt:lpstr>
      <vt:lpstr>Performance Comparison on Test Dataset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AIRBP: Accurate Identification of RNA-Binding Proteins Using Machine Learning Techniques</dc:title>
  <dc:creator>Reecha Khanal</dc:creator>
  <cp:lastModifiedBy>Reecha Khanal</cp:lastModifiedBy>
  <cp:revision>22</cp:revision>
  <dcterms:created xsi:type="dcterms:W3CDTF">2019-04-10T18:28:44Z</dcterms:created>
  <dcterms:modified xsi:type="dcterms:W3CDTF">2019-04-12T02:42:21Z</dcterms:modified>
</cp:coreProperties>
</file>