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7" r:id="rId2"/>
  </p:sldIdLst>
  <p:sldSz cx="38404800" cy="34747200"/>
  <p:notesSz cx="9144000" cy="6858000"/>
  <p:defaultTextStyle>
    <a:defPPr>
      <a:defRPr lang="en-US"/>
    </a:defPPr>
    <a:lvl1pPr marL="0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273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548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29821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095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6369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59642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2917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6190" algn="l" defTabSz="36865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desh Mishra" initials="AM" lastIdx="5" clrIdx="0">
    <p:extLst>
      <p:ext uri="{19B8F6BF-5375-455C-9EA6-DF929625EA0E}">
        <p15:presenceInfo xmlns:p15="http://schemas.microsoft.com/office/powerpoint/2012/main" userId="S-1-5-21-1980719938-958342578-1971066577-3105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AEE"/>
    <a:srgbClr val="D0EBB3"/>
    <a:srgbClr val="00926C"/>
    <a:srgbClr val="008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2" autoAdjust="0"/>
    <p:restoredTop sz="92607" autoAdjust="0"/>
  </p:normalViewPr>
  <p:slideViewPr>
    <p:cSldViewPr snapToGrid="0">
      <p:cViewPr varScale="1">
        <p:scale>
          <a:sx n="26" d="100"/>
          <a:sy n="26" d="100"/>
        </p:scale>
        <p:origin x="19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5569456445521E-2"/>
          <c:y val="3.657910686516707E-2"/>
          <c:w val="0.95812992125984253"/>
          <c:h val="0.70336181652631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0.57442000000000004</c:v>
                </c:pt>
                <c:pt idx="1">
                  <c:v>0.60067999999999999</c:v>
                </c:pt>
                <c:pt idx="2">
                  <c:v>0.57150000000000001</c:v>
                </c:pt>
                <c:pt idx="3">
                  <c:v>0.58560000000000001</c:v>
                </c:pt>
                <c:pt idx="4">
                  <c:v>0.56857999999999997</c:v>
                </c:pt>
                <c:pt idx="5">
                  <c:v>0.57393000000000005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21-49E7-B90A-3DF3E2C7A9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0.67752999999999997</c:v>
                </c:pt>
                <c:pt idx="1">
                  <c:v>0.69455</c:v>
                </c:pt>
                <c:pt idx="2">
                  <c:v>0.69260999999999995</c:v>
                </c:pt>
                <c:pt idx="3">
                  <c:v>0.69698000000000004</c:v>
                </c:pt>
                <c:pt idx="4">
                  <c:v>0.68628</c:v>
                </c:pt>
                <c:pt idx="5">
                  <c:v>0.66439999999999999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21-49E7-B90A-3DF3E2C7A9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GBC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0.68045</c:v>
                </c:pt>
                <c:pt idx="1">
                  <c:v>0.70525000000000004</c:v>
                </c:pt>
                <c:pt idx="2">
                  <c:v>0.69211999999999996</c:v>
                </c:pt>
                <c:pt idx="3">
                  <c:v>0.70184999999999997</c:v>
                </c:pt>
                <c:pt idx="4">
                  <c:v>0.71109</c:v>
                </c:pt>
                <c:pt idx="5">
                  <c:v>0.6865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21-49E7-B90A-3DF3E2C7A9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RDF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0.69115000000000004</c:v>
                </c:pt>
                <c:pt idx="1">
                  <c:v>0.71547000000000005</c:v>
                </c:pt>
                <c:pt idx="2">
                  <c:v>0.71448999999999996</c:v>
                </c:pt>
                <c:pt idx="3">
                  <c:v>0.71206000000000003</c:v>
                </c:pt>
                <c:pt idx="4">
                  <c:v>0.72033000000000003</c:v>
                </c:pt>
                <c:pt idx="5">
                  <c:v>0.70670999999999995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21-49E7-B90A-3DF3E2C7A9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0.68920000000000003</c:v>
                </c:pt>
                <c:pt idx="1">
                  <c:v>0.71060000000000001</c:v>
                </c:pt>
                <c:pt idx="2">
                  <c:v>0.72570000000000001</c:v>
                </c:pt>
                <c:pt idx="3">
                  <c:v>0.72709999999999997</c:v>
                </c:pt>
                <c:pt idx="4">
                  <c:v>0.73829999999999996</c:v>
                </c:pt>
                <c:pt idx="5">
                  <c:v>0.71640000000000004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E21-49E7-B90A-3DF3E2C7A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567424"/>
        <c:axId val="507567816"/>
      </c:lineChart>
      <c:catAx>
        <c:axId val="5075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67816"/>
        <c:crosses val="autoZero"/>
        <c:auto val="1"/>
        <c:lblAlgn val="ctr"/>
        <c:lblOffset val="100"/>
        <c:noMultiLvlLbl val="0"/>
      </c:catAx>
      <c:valAx>
        <c:axId val="507567816"/>
        <c:scaling>
          <c:orientation val="minMax"/>
          <c:max val="0.8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6742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61866179771006E-2"/>
          <c:y val="0.11824891562089636"/>
          <c:w val="0.95812992125984253"/>
          <c:h val="0.70336181652631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0.68920000000000003</c:v>
                </c:pt>
                <c:pt idx="1">
                  <c:v>0.69552999999999998</c:v>
                </c:pt>
                <c:pt idx="2">
                  <c:v>0.71740999999999999</c:v>
                </c:pt>
                <c:pt idx="3">
                  <c:v>0.71984000000000004</c:v>
                </c:pt>
                <c:pt idx="4">
                  <c:v>0.73102999999999996</c:v>
                </c:pt>
                <c:pt idx="5">
                  <c:v>0.71497999999999995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AF-4D06-9A31-732EDB017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258088"/>
        <c:axId val="580258480"/>
      </c:lineChart>
      <c:catAx>
        <c:axId val="58025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58480"/>
        <c:crosses val="autoZero"/>
        <c:auto val="1"/>
        <c:lblAlgn val="ctr"/>
        <c:lblOffset val="100"/>
        <c:noMultiLvlLbl val="0"/>
      </c:catAx>
      <c:valAx>
        <c:axId val="580258480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580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2982877218385201"/>
          <c:y val="0.9061237110125081"/>
          <c:w val="0.10332732641357162"/>
          <c:h val="9.3876288987491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568244991386E-2"/>
          <c:y val="0.12252071167923108"/>
          <c:w val="0.95812992125984253"/>
          <c:h val="0.70336181652631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SVM-accuracy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0.68920000000000003</c:v>
                </c:pt>
                <c:pt idx="1">
                  <c:v>0.69552999999999998</c:v>
                </c:pt>
                <c:pt idx="2">
                  <c:v>0.71740999999999999</c:v>
                </c:pt>
                <c:pt idx="3">
                  <c:v>0.71984000000000004</c:v>
                </c:pt>
                <c:pt idx="4">
                  <c:v>0.73102999999999996</c:v>
                </c:pt>
                <c:pt idx="5">
                  <c:v>0.71497999999999995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EE-4A37-A3A1-79CE7E274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SVM-sensitivity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0.66342000000000001</c:v>
                </c:pt>
                <c:pt idx="1">
                  <c:v>0.69066000000000005</c:v>
                </c:pt>
                <c:pt idx="2">
                  <c:v>0.69552999999999998</c:v>
                </c:pt>
                <c:pt idx="3">
                  <c:v>0.70428000000000002</c:v>
                </c:pt>
                <c:pt idx="4">
                  <c:v>0.70038999999999996</c:v>
                </c:pt>
                <c:pt idx="5">
                  <c:v>0.69260999999999995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EE-4A37-A3A1-79CE7E274F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RF-accuracy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0.69115000000000004</c:v>
                </c:pt>
                <c:pt idx="1">
                  <c:v>0.71547000000000005</c:v>
                </c:pt>
                <c:pt idx="2">
                  <c:v>0.71448999999999996</c:v>
                </c:pt>
                <c:pt idx="3">
                  <c:v>0.71206000000000003</c:v>
                </c:pt>
                <c:pt idx="4">
                  <c:v>0.72033000000000003</c:v>
                </c:pt>
                <c:pt idx="5">
                  <c:v>0.70670999999999995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EE-4A37-A3A1-79CE7E274F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RF-sensitivity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0.67022999999999999</c:v>
                </c:pt>
                <c:pt idx="1">
                  <c:v>0.70038999999999996</c:v>
                </c:pt>
                <c:pt idx="2">
                  <c:v>0.69357999999999997</c:v>
                </c:pt>
                <c:pt idx="3">
                  <c:v>0.68969000000000003</c:v>
                </c:pt>
                <c:pt idx="4">
                  <c:v>0.69650000000000001</c:v>
                </c:pt>
                <c:pt idx="5">
                  <c:v>0.68288000000000004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EE-4A37-A3A1-79CE7E274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259264"/>
        <c:axId val="580259656"/>
      </c:barChart>
      <c:catAx>
        <c:axId val="5802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59656"/>
        <c:crosses val="autoZero"/>
        <c:auto val="1"/>
        <c:lblAlgn val="ctr"/>
        <c:lblOffset val="100"/>
        <c:noMultiLvlLbl val="0"/>
      </c:catAx>
      <c:valAx>
        <c:axId val="580259656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5926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26138135846303E-2"/>
          <c:y val="0.10610810525865173"/>
          <c:w val="0.95812992125984253"/>
          <c:h val="0.70336181652631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0.57296000000000002</c:v>
                </c:pt>
                <c:pt idx="1">
                  <c:v>0.60894999999999999</c:v>
                </c:pt>
                <c:pt idx="2">
                  <c:v>0.57489999999999997</c:v>
                </c:pt>
                <c:pt idx="3">
                  <c:v>0.58170999999999995</c:v>
                </c:pt>
                <c:pt idx="4">
                  <c:v>0.55057999999999996</c:v>
                </c:pt>
                <c:pt idx="5">
                  <c:v>0.55349999999999999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B7-4AAB-BE91-83475F7F0D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0.67120999999999997</c:v>
                </c:pt>
                <c:pt idx="1">
                  <c:v>0.70233000000000001</c:v>
                </c:pt>
                <c:pt idx="2">
                  <c:v>0.69552999999999998</c:v>
                </c:pt>
                <c:pt idx="3">
                  <c:v>0.69066000000000005</c:v>
                </c:pt>
                <c:pt idx="4">
                  <c:v>0.68872</c:v>
                </c:pt>
                <c:pt idx="5">
                  <c:v>0.66244999999999998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B7-4AAB-BE91-83475F7F0D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GBC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0.65466999999999997</c:v>
                </c:pt>
                <c:pt idx="1">
                  <c:v>0.69650000000000001</c:v>
                </c:pt>
                <c:pt idx="2">
                  <c:v>0.67898999999999998</c:v>
                </c:pt>
                <c:pt idx="3">
                  <c:v>0.68676999999999999</c:v>
                </c:pt>
                <c:pt idx="4">
                  <c:v>0.67898999999999998</c:v>
                </c:pt>
                <c:pt idx="5">
                  <c:v>0.67022999999999999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B7-4AAB-BE91-83475F7F0D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RDF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0.67022999999999999</c:v>
                </c:pt>
                <c:pt idx="1">
                  <c:v>0.70038999999999996</c:v>
                </c:pt>
                <c:pt idx="2">
                  <c:v>0.69384999999999997</c:v>
                </c:pt>
                <c:pt idx="3">
                  <c:v>0.68969000000000003</c:v>
                </c:pt>
                <c:pt idx="4">
                  <c:v>0.69650000000000001</c:v>
                </c:pt>
                <c:pt idx="5">
                  <c:v>0.68288000000000004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9B7-4AAB-BE91-83475F7F0D2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window1</c:v>
                </c:pt>
                <c:pt idx="1">
                  <c:v>window3</c:v>
                </c:pt>
                <c:pt idx="2">
                  <c:v>window5</c:v>
                </c:pt>
                <c:pt idx="3">
                  <c:v>window7</c:v>
                </c:pt>
                <c:pt idx="4">
                  <c:v>window9</c:v>
                </c:pt>
                <c:pt idx="5">
                  <c:v>window11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0.66342000000000001</c:v>
                </c:pt>
                <c:pt idx="1">
                  <c:v>0.69066000000000005</c:v>
                </c:pt>
                <c:pt idx="2">
                  <c:v>0.69552999999999998</c:v>
                </c:pt>
                <c:pt idx="3">
                  <c:v>0.70428000000000002</c:v>
                </c:pt>
                <c:pt idx="4">
                  <c:v>0.70038999999999996</c:v>
                </c:pt>
                <c:pt idx="5">
                  <c:v>0.69260999999999995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9B7-4AAB-BE91-83475F7F0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528352"/>
        <c:axId val="1075528744"/>
      </c:lineChart>
      <c:catAx>
        <c:axId val="107552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528744"/>
        <c:crosses val="autoZero"/>
        <c:auto val="1"/>
        <c:lblAlgn val="ctr"/>
        <c:lblOffset val="100"/>
        <c:noMultiLvlLbl val="0"/>
      </c:catAx>
      <c:valAx>
        <c:axId val="1075528744"/>
        <c:scaling>
          <c:orientation val="minMax"/>
          <c:max val="0.8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5283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6711949455778E-2"/>
          <c:y val="0.11824891562089636"/>
          <c:w val="0.93582472175543729"/>
          <c:h val="0.703361816526319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Sheet1!$A$1:$F$1</c:f>
              <c:strCache>
                <c:ptCount val="6"/>
                <c:pt idx="0">
                  <c:v> </c:v>
                </c:pt>
                <c:pt idx="1">
                  <c:v>SVM</c:v>
                </c:pt>
                <c:pt idx="2">
                  <c:v>KNN</c:v>
                </c:pt>
                <c:pt idx="3">
                  <c:v>LR</c:v>
                </c:pt>
                <c:pt idx="4">
                  <c:v>GBC</c:v>
                </c:pt>
                <c:pt idx="5">
                  <c:v>RF</c:v>
                </c:pt>
              </c:strCache>
            </c: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0</c:v>
                </c:pt>
                <c:pt idx="1">
                  <c:v>0.73102999999999996</c:v>
                </c:pt>
                <c:pt idx="2">
                  <c:v>0.60067999999999999</c:v>
                </c:pt>
                <c:pt idx="3">
                  <c:v>0.69698000000000004</c:v>
                </c:pt>
                <c:pt idx="4">
                  <c:v>0.71109</c:v>
                </c:pt>
                <c:pt idx="5">
                  <c:v>0.69650000000000001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F-40D9-9CE7-BC89C99EFC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5529528"/>
        <c:axId val="781910816"/>
      </c:barChart>
      <c:catAx>
        <c:axId val="107552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910816"/>
        <c:crosses val="autoZero"/>
        <c:auto val="1"/>
        <c:lblAlgn val="ctr"/>
        <c:lblOffset val="100"/>
        <c:noMultiLvlLbl val="0"/>
      </c:catAx>
      <c:valAx>
        <c:axId val="781910816"/>
        <c:scaling>
          <c:orientation val="minMax"/>
          <c:max val="0.8"/>
          <c:min val="0.60000000000000009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5295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C95BF-5317-4BFE-B86C-B8648544A3D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57250"/>
            <a:ext cx="2559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A9ED-4E97-456D-BEAD-6C174A97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5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4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6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6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8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9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7250"/>
            <a:ext cx="255905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A9ED-4E97-456D-BEAD-6C174A979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4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686639"/>
            <a:ext cx="32644080" cy="12097173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8250326"/>
            <a:ext cx="28803600" cy="8389194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AC29-B838-4C8B-B485-387C946D51C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2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EED19-AC7B-4511-9761-7BD526F529D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849967"/>
            <a:ext cx="8281035" cy="29446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849967"/>
            <a:ext cx="24363045" cy="29446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7BE6C-4D71-4B39-957A-F150B0B8D8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2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5BF0-CD66-4AA8-B760-066FBD3399D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662680"/>
            <a:ext cx="33124140" cy="1445386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3253287"/>
            <a:ext cx="33124140" cy="760094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3CC6-9D4E-421E-B4F3-D4E1920BDE9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5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9249833"/>
            <a:ext cx="16322040" cy="2204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9249833"/>
            <a:ext cx="16322040" cy="2204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40191-A3C7-4CB7-B1B6-63E08CA61E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49974"/>
            <a:ext cx="33124140" cy="67161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517893"/>
            <a:ext cx="16247028" cy="417448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692380"/>
            <a:ext cx="16247028" cy="18668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517893"/>
            <a:ext cx="16327042" cy="417448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692380"/>
            <a:ext cx="16327042" cy="18668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5A7B8-5EAF-4DE8-9773-2575114212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6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93F2-2B5B-486B-A786-A8DEAE20567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1F19D-1568-4811-B867-644E7129FFD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316480"/>
            <a:ext cx="12386548" cy="810768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5002961"/>
            <a:ext cx="19442430" cy="24693033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0424160"/>
            <a:ext cx="12386548" cy="19312046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5E3F2-08C4-4D2F-8792-ED1ECBA9518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316480"/>
            <a:ext cx="12386548" cy="810768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5002961"/>
            <a:ext cx="19442430" cy="24693033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0424160"/>
            <a:ext cx="12386548" cy="19312046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E4838-BCB7-489C-9AEC-96881526FF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849974"/>
            <a:ext cx="33124140" cy="671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9249833"/>
            <a:ext cx="33124140" cy="22046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2205514"/>
            <a:ext cx="8641080" cy="184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2205514"/>
            <a:ext cx="12961620" cy="184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2205514"/>
            <a:ext cx="8641080" cy="184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5C6202-4196-4DA5-9DCA-74F906E7FF1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chart" Target="../charts/chart5.xml"/><Relationship Id="rId5" Type="http://schemas.openxmlformats.org/officeDocument/2006/relationships/image" Target="../media/image3.jpeg"/><Relationship Id="rId15" Type="http://schemas.openxmlformats.org/officeDocument/2006/relationships/image" Target="../media/image8.png"/><Relationship Id="rId10" Type="http://schemas.openxmlformats.org/officeDocument/2006/relationships/chart" Target="../charts/chart4.xml"/><Relationship Id="rId4" Type="http://schemas.openxmlformats.org/officeDocument/2006/relationships/image" Target="../media/image2.png"/><Relationship Id="rId9" Type="http://schemas.openxmlformats.org/officeDocument/2006/relationships/chart" Target="../charts/chart3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2"/>
          <p:cNvSpPr>
            <a:spLocks noChangeArrowheads="1"/>
          </p:cNvSpPr>
          <p:nvPr/>
        </p:nvSpPr>
        <p:spPr bwMode="auto">
          <a:xfrm>
            <a:off x="28587126" y="29985410"/>
            <a:ext cx="9100117" cy="35824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39" dirty="0">
              <a:solidFill>
                <a:srgbClr val="000000"/>
              </a:solidFill>
            </a:endParaRPr>
          </a:p>
        </p:txBody>
      </p:sp>
      <p:sp>
        <p:nvSpPr>
          <p:cNvPr id="2051" name="Rectangle 69"/>
          <p:cNvSpPr>
            <a:spLocks noChangeArrowheads="1"/>
          </p:cNvSpPr>
          <p:nvPr/>
        </p:nvSpPr>
        <p:spPr bwMode="auto">
          <a:xfrm>
            <a:off x="28587126" y="22510534"/>
            <a:ext cx="9100117" cy="60120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We propose an accurate </a:t>
            </a:r>
            <a:r>
              <a:rPr lang="en-US" altLang="en-US" sz="2200" dirty="0">
                <a:solidFill>
                  <a:srgbClr val="000000"/>
                </a:solidFill>
              </a:rPr>
              <a:t>sequence-based predictor </a:t>
            </a:r>
            <a:r>
              <a:rPr lang="en-US" altLang="en-US" sz="2200" dirty="0">
                <a:solidFill>
                  <a:srgbClr val="000000"/>
                </a:solidFill>
              </a:rPr>
              <a:t>which combines useful </a:t>
            </a:r>
            <a:r>
              <a:rPr lang="en-US" altLang="en-US" sz="2200" dirty="0">
                <a:solidFill>
                  <a:srgbClr val="000000"/>
                </a:solidFill>
              </a:rPr>
              <a:t>features such as: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1085932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Sequence based accessibility 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1085932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/>
              </a:rPr>
              <a:t>ASA,PSSM</a:t>
            </a:r>
            <a:endParaRPr lang="en-US" altLang="en-US" sz="2200" dirty="0">
              <a:solidFill>
                <a:srgbClr val="000000"/>
              </a:solidFill>
              <a:latin typeface="Calibri" panose="020F0502020204030204"/>
            </a:endParaRPr>
          </a:p>
          <a:p>
            <a:pPr marL="1085932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/>
              </a:rPr>
              <a:t>Phi and Psi angels</a:t>
            </a:r>
          </a:p>
          <a:p>
            <a:pPr marL="1085932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err="1">
                <a:solidFill>
                  <a:srgbClr val="000000"/>
                </a:solidFill>
                <a:latin typeface="Calibri" panose="020F0502020204030204"/>
              </a:rPr>
              <a:t>HSE_up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/>
              </a:rPr>
              <a:t> and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/>
              </a:rPr>
              <a:t>HSE_down</a:t>
            </a:r>
            <a:endParaRPr lang="en-US" altLang="en-US" sz="2200" dirty="0">
              <a:solidFill>
                <a:srgbClr val="000000"/>
              </a:solidFill>
              <a:latin typeface="Calibri" panose="020F0502020204030204"/>
            </a:endParaRPr>
          </a:p>
          <a:p>
            <a:pPr marL="1085932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/>
              </a:rPr>
              <a:t>Physicochemical Properties </a:t>
            </a:r>
          </a:p>
          <a:p>
            <a:pPr lvl="1" indent="0"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Calibri" panose="020F0502020204030204"/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/>
              </a:rPr>
              <a:t>Windowing technique was found to be very useful in improving the accuracy of the classifier.</a:t>
            </a:r>
            <a:endParaRPr lang="en-US" altLang="en-US" sz="2200" dirty="0">
              <a:solidFill>
                <a:srgbClr val="000000"/>
              </a:solidFill>
              <a:latin typeface="Calibri" panose="020F0502020204030204"/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Calibri" panose="020F0502020204030204"/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/>
              </a:rPr>
              <a:t>Optimized SVM based machine learning method was found to attain highest accuracy of 73.1%. 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052" name="Rectangle 64"/>
          <p:cNvSpPr>
            <a:spLocks noChangeArrowheads="1"/>
          </p:cNvSpPr>
          <p:nvPr/>
        </p:nvSpPr>
        <p:spPr bwMode="auto">
          <a:xfrm>
            <a:off x="28587127" y="6264096"/>
            <a:ext cx="9100117" cy="146031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Sequence based prediction is useful in</a:t>
            </a:r>
            <a:r>
              <a:rPr lang="en-US" sz="2200" dirty="0"/>
              <a:t> protein-carbohydrate binding </a:t>
            </a:r>
            <a:r>
              <a:rPr lang="en-US" sz="2200" dirty="0"/>
              <a:t>site prediction and plays significant role in: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Many diseases including cancer.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We explore several important sequence and structure based features such as: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93090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ASA</a:t>
            </a:r>
            <a:r>
              <a:rPr lang="en-US" altLang="en-US" sz="2200" dirty="0">
                <a:solidFill>
                  <a:srgbClr val="000000"/>
                </a:solidFill>
              </a:rPr>
              <a:t>, PSSM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93090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Phi and Psi angels</a:t>
            </a:r>
          </a:p>
          <a:p>
            <a:pPr marL="993090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err="1">
                <a:solidFill>
                  <a:srgbClr val="000000"/>
                </a:solidFill>
              </a:rPr>
              <a:t>HSE_up</a:t>
            </a:r>
            <a:r>
              <a:rPr lang="en-US" altLang="en-US" sz="2200" dirty="0">
                <a:solidFill>
                  <a:srgbClr val="000000"/>
                </a:solidFill>
              </a:rPr>
              <a:t> and </a:t>
            </a:r>
            <a:r>
              <a:rPr lang="en-US" altLang="en-US" sz="2200" dirty="0" err="1">
                <a:solidFill>
                  <a:srgbClr val="000000"/>
                </a:solidFill>
              </a:rPr>
              <a:t>HSE_down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93090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Physicochemical </a:t>
            </a:r>
            <a:r>
              <a:rPr lang="en-US" altLang="en-US" sz="2200" dirty="0">
                <a:solidFill>
                  <a:srgbClr val="000000"/>
                </a:solidFill>
              </a:rPr>
              <a:t>Properties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1085932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00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10-fold </a:t>
            </a:r>
            <a:r>
              <a:rPr lang="en-US" altLang="en-US" sz="2200" dirty="0">
                <a:solidFill>
                  <a:srgbClr val="000000"/>
                </a:solidFill>
              </a:rPr>
              <a:t>Cross-validation is </a:t>
            </a:r>
            <a:r>
              <a:rPr lang="en-US" altLang="en-US" sz="2200" dirty="0">
                <a:solidFill>
                  <a:srgbClr val="000000"/>
                </a:solidFill>
              </a:rPr>
              <a:t>used </a:t>
            </a:r>
            <a:r>
              <a:rPr lang="en-US" altLang="en-US" sz="2200" dirty="0">
                <a:solidFill>
                  <a:srgbClr val="000000"/>
                </a:solidFill>
              </a:rPr>
              <a:t>to validate the performance of different machine learning methods.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Windowing is applied to include the local (or neighboring residues) features.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 err="1">
                <a:solidFill>
                  <a:srgbClr val="000000"/>
                </a:solidFill>
              </a:rPr>
              <a:t>Undersampling</a:t>
            </a:r>
            <a:r>
              <a:rPr lang="en-US" altLang="en-US" sz="2200" dirty="0">
                <a:solidFill>
                  <a:srgbClr val="000000"/>
                </a:solidFill>
              </a:rPr>
              <a:t> </a:t>
            </a:r>
            <a:r>
              <a:rPr lang="en-US" altLang="en-US" sz="2200" dirty="0">
                <a:solidFill>
                  <a:srgbClr val="000000"/>
                </a:solidFill>
              </a:rPr>
              <a:t>technique is applied to </a:t>
            </a:r>
            <a:r>
              <a:rPr lang="en-US" altLang="en-US" sz="2200" dirty="0">
                <a:solidFill>
                  <a:srgbClr val="000000"/>
                </a:solidFill>
              </a:rPr>
              <a:t>balance the </a:t>
            </a:r>
            <a:r>
              <a:rPr lang="en-US" altLang="en-US" sz="2200" dirty="0">
                <a:solidFill>
                  <a:srgbClr val="000000"/>
                </a:solidFill>
              </a:rPr>
              <a:t>number of binding and non-binding residues.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Comparative study of five machine learning methods is performed which are listed below: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KNN</a:t>
            </a:r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Logistic </a:t>
            </a:r>
            <a:r>
              <a:rPr lang="en-US" sz="2200" dirty="0"/>
              <a:t>Regression</a:t>
            </a:r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Gradient Boosting Classifier</a:t>
            </a:r>
            <a:endParaRPr lang="en-US" sz="2200" dirty="0"/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Random Decision Forest</a:t>
            </a:r>
            <a:endParaRPr lang="en-US" sz="2200" dirty="0"/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Support Vector Machine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11848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342926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000000"/>
                </a:solidFill>
              </a:rPr>
              <a:t>SVM showed the best performance among all the methods explored.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Recall/Sensitivity = 0.70039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Specificity = 0.76167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Accuracy Balanced </a:t>
            </a:r>
            <a:r>
              <a:rPr lang="en-US" altLang="en-US" sz="2200" dirty="0">
                <a:solidFill>
                  <a:srgbClr val="000000"/>
                </a:solidFill>
              </a:rPr>
              <a:t>= 0.73103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Overall Accuracy </a:t>
            </a:r>
            <a:r>
              <a:rPr lang="en-US" altLang="en-US" sz="2200" dirty="0">
                <a:solidFill>
                  <a:srgbClr val="000000"/>
                </a:solidFill>
              </a:rPr>
              <a:t>= </a:t>
            </a:r>
            <a:r>
              <a:rPr lang="en-US" altLang="en-US" sz="2200" b="1" dirty="0">
                <a:solidFill>
                  <a:srgbClr val="000000"/>
                </a:solidFill>
              </a:rPr>
              <a:t>0.73103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FPR </a:t>
            </a:r>
            <a:r>
              <a:rPr lang="en-US" altLang="en-US" sz="2200" dirty="0">
                <a:solidFill>
                  <a:srgbClr val="000000"/>
                </a:solidFill>
              </a:rPr>
              <a:t>= 0.23833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FNR </a:t>
            </a:r>
            <a:r>
              <a:rPr lang="en-US" altLang="en-US" sz="2200" dirty="0">
                <a:solidFill>
                  <a:srgbClr val="000000"/>
                </a:solidFill>
              </a:rPr>
              <a:t>= 0.29961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Precision = 0.74611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F1 = 0.72253</a:t>
            </a:r>
          </a:p>
          <a:p>
            <a:pPr marL="911819" lvl="1" indent="-34292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MCC = 0.46293</a:t>
            </a: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</a:endParaRPr>
          </a:p>
          <a:p>
            <a:pPr marL="262566" indent="-262566" algn="just" defTabSz="70017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20978875" y="12718105"/>
            <a:ext cx="7063753" cy="73647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Figure 4: </a:t>
            </a:r>
            <a:r>
              <a:rPr lang="en-US" sz="2000" dirty="0"/>
              <a:t>Performance of </a:t>
            </a:r>
            <a:r>
              <a:rPr lang="en-US" sz="2000" dirty="0"/>
              <a:t>top performing method, SVM, for </a:t>
            </a:r>
            <a:r>
              <a:rPr lang="en-US" sz="2000" dirty="0"/>
              <a:t>different window </a:t>
            </a:r>
            <a:r>
              <a:rPr lang="en-US" sz="2000" dirty="0"/>
              <a:t>sizes.</a:t>
            </a: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Figure 5: </a:t>
            </a:r>
            <a:r>
              <a:rPr lang="en-US" sz="2000" dirty="0"/>
              <a:t>Comparison </a:t>
            </a:r>
            <a:r>
              <a:rPr lang="en-US" sz="2000" dirty="0"/>
              <a:t>between </a:t>
            </a:r>
            <a:r>
              <a:rPr lang="en-US" sz="2000" dirty="0"/>
              <a:t>SVM and RF Machine Learning </a:t>
            </a:r>
            <a:r>
              <a:rPr lang="en-US" sz="2000" dirty="0"/>
              <a:t>Methods based on accuracy</a:t>
            </a:r>
            <a:r>
              <a:rPr lang="en-US" sz="2000" dirty="0"/>
              <a:t> </a:t>
            </a:r>
            <a:r>
              <a:rPr lang="en-US" sz="2000" dirty="0"/>
              <a:t>and sensitivity for different window sizes.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5" name="Rectangle 57"/>
              <p:cNvSpPr>
                <a:spLocks noChangeArrowheads="1"/>
              </p:cNvSpPr>
              <p:nvPr/>
            </p:nvSpPr>
            <p:spPr bwMode="auto">
              <a:xfrm>
                <a:off x="642698" y="18068151"/>
                <a:ext cx="12365460" cy="155185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marL="168813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Datasets: We collected a dataset of </a:t>
                </a:r>
                <a:r>
                  <a:rPr lang="en-US" sz="2200" dirty="0"/>
                  <a:t>protein−carbohydrate complexes which consist of 100 protein sequences established previously by </a:t>
                </a:r>
                <a:r>
                  <a:rPr lang="en-US" sz="2200" dirty="0" err="1"/>
                  <a:t>Taherzadeh</a:t>
                </a:r>
                <a:r>
                  <a:rPr lang="en-US" sz="2200" dirty="0"/>
                  <a:t> </a:t>
                </a:r>
                <a:r>
                  <a:rPr lang="en-US" sz="2200" i="1" dirty="0"/>
                  <a:t>et al.</a:t>
                </a:r>
                <a:r>
                  <a:rPr lang="en-US" sz="2200" dirty="0"/>
                  <a:t> We used these dataset for 10-fold cross-validation of our </a:t>
                </a:r>
                <a:r>
                  <a:rPr lang="en-US" sz="2200" dirty="0"/>
                  <a:t>methods.</a:t>
                </a:r>
                <a:endParaRPr lang="en-US" sz="2200" dirty="0"/>
              </a:p>
              <a:p>
                <a:pPr marL="168813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endParaRPr lang="en-US" sz="2200" dirty="0"/>
              </a:p>
              <a:p>
                <a:pPr marL="168813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Input Features: We used Spider3.0 and Dispredict_V2.0 to generate predicted sequence and structural features such as:</a:t>
                </a:r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Phi and Psi angles</a:t>
                </a:r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Half Surface Exposure (</a:t>
                </a:r>
                <a:r>
                  <a:rPr lang="en-US" altLang="en-US" sz="2200" dirty="0" err="1">
                    <a:solidFill>
                      <a:srgbClr val="000000"/>
                    </a:solidFill>
                  </a:rPr>
                  <a:t>Hse_alpha_up</a:t>
                </a:r>
                <a:r>
                  <a:rPr lang="en-US" altLang="en-US" sz="2200" dirty="0">
                    <a:solidFill>
                      <a:srgbClr val="000000"/>
                    </a:solidFill>
                  </a:rPr>
                  <a:t> and </a:t>
                </a:r>
                <a:r>
                  <a:rPr lang="en-US" altLang="en-US" sz="2200" dirty="0" err="1">
                    <a:solidFill>
                      <a:srgbClr val="000000"/>
                    </a:solidFill>
                  </a:rPr>
                  <a:t>Hse_alpha_down</a:t>
                </a:r>
                <a:r>
                  <a:rPr lang="en-US" altLang="en-US" sz="2200" dirty="0">
                    <a:solidFill>
                      <a:srgbClr val="000000"/>
                    </a:solidFill>
                  </a:rPr>
                  <a:t> )</a:t>
                </a:r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Physicochemical Properties (polarity, hydrophobicity, steric parameters etc.)</a:t>
                </a:r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Sequence Information: </a:t>
                </a:r>
                <a:r>
                  <a:rPr lang="en-US" sz="2200" dirty="0"/>
                  <a:t>Each amino acid residue is represented by 1 for its residue type in a 20-dimensional vector (0 for all other rows).</a:t>
                </a:r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/>
                  <a:t>Evolutionary Information: position specific scoring matrix profile collected from PSIBLAST</a:t>
                </a:r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/>
                  <a:t>Information Entropy: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2200" dirty="0"/>
              </a:p>
              <a:p>
                <a:pPr marL="911819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/>
                  <a:t>Close Neighbor Correlation Coefficient (CNCC):</a:t>
                </a:r>
              </a:p>
              <a:p>
                <a:pPr indent="-174111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/>
              </a:p>
              <a:p>
                <a:pPr indent="-174111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𝐶𝑁𝐶𝐶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argPr>
                                    <m:argSz m:val="1"/>
                                  </m:argP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argPr>
                                            <m:argSz m:val="1"/>
                                          </m:argP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168814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 err="1"/>
                  <a:t>Undersampling</a:t>
                </a:r>
                <a:r>
                  <a:rPr lang="en-US" sz="2200" dirty="0"/>
                  <a:t> to balance the data set was performed by randomly selecting a portion of nonbinding residues, so that its number is the same as the number of binding sites for each protein. </a:t>
                </a:r>
              </a:p>
              <a:p>
                <a:pPr marL="168814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endParaRPr lang="en-US" sz="2200" dirty="0"/>
              </a:p>
              <a:p>
                <a:pPr marL="168814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/>
                  <a:t>The balanced data set with the ratio of 1:1 contains 1028 binding and 1028 nonbinding residues.</a:t>
                </a:r>
              </a:p>
              <a:p>
                <a:pPr marL="911820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Cross-validation: We performed 10-fold cross-validation over the balanced dataset to evaluate our approach. In each round nine folds were employed for training and one fold as test. </a:t>
                </a:r>
              </a:p>
              <a:p>
                <a:pPr marL="911820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Feature windowing is applied to include the neighboring residue features.</a:t>
                </a:r>
              </a:p>
              <a:p>
                <a:pPr marL="168814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endParaRPr lang="en-US" sz="2200" dirty="0"/>
              </a:p>
              <a:p>
                <a:pPr marL="168814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/>
                  <a:t>Performance Evaluation Criteria: The performance of the proposed method is assessed by following evaluation measures:</a:t>
                </a:r>
              </a:p>
              <a:p>
                <a:pPr indent="-174111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/>
              </a:p>
              <a:p>
                <a:pPr indent="-174111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/>
              </a:p>
              <a:p>
                <a:pPr indent="-174111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                    </a:t>
                </a:r>
              </a:p>
              <a:p>
                <a:pPr marL="125964" indent="-30007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861828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861828" lvl="1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518902" lvl="1" indent="0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/>
              </a:p>
              <a:p>
                <a:pPr marL="818978" lvl="1" indent="-30007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endParaRPr lang="en-US" sz="2200" dirty="0"/>
              </a:p>
              <a:p>
                <a:pPr marL="342926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endParaRPr lang="en-US" sz="2200" dirty="0"/>
              </a:p>
              <a:p>
                <a:pPr marL="342926" indent="-34292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en-US" sz="2200" dirty="0"/>
                  <a:t>Various machine learning methods such as </a:t>
                </a:r>
                <a:r>
                  <a:rPr lang="en-US" sz="2200" dirty="0"/>
                  <a:t>K-nearest neighbor (KNN), </a:t>
                </a:r>
                <a:r>
                  <a:rPr lang="en-US" sz="2200" dirty="0"/>
                  <a:t>Gradient Boosting </a:t>
                </a:r>
                <a:r>
                  <a:rPr lang="en-US" sz="2200" dirty="0"/>
                  <a:t>Classifier (GBC), </a:t>
                </a:r>
                <a:r>
                  <a:rPr lang="en-US" sz="2200" dirty="0"/>
                  <a:t>Logistic </a:t>
                </a:r>
                <a:r>
                  <a:rPr lang="en-US" sz="2200" dirty="0"/>
                  <a:t>Regression (</a:t>
                </a:r>
                <a:r>
                  <a:rPr lang="en-US" sz="2200" dirty="0" err="1"/>
                  <a:t>LogReg</a:t>
                </a:r>
                <a:r>
                  <a:rPr lang="en-US" sz="2200" dirty="0"/>
                  <a:t>), </a:t>
                </a:r>
                <a:r>
                  <a:rPr lang="en-US" sz="2200" dirty="0"/>
                  <a:t>Random </a:t>
                </a:r>
                <a:r>
                  <a:rPr lang="en-US" sz="2200" dirty="0"/>
                  <a:t>Decision Forest (RDF/RF) </a:t>
                </a:r>
                <a:r>
                  <a:rPr lang="en-US" sz="2200" dirty="0"/>
                  <a:t>and Support Vector </a:t>
                </a:r>
                <a:r>
                  <a:rPr lang="en-US" sz="2200" dirty="0"/>
                  <a:t>Machine (SVM) </a:t>
                </a:r>
                <a:r>
                  <a:rPr lang="en-US" sz="2200" dirty="0"/>
                  <a:t>are explored in this study</a:t>
                </a:r>
                <a:r>
                  <a:rPr lang="en-US" altLang="en-US" sz="2200" dirty="0">
                    <a:solidFill>
                      <a:srgbClr val="000000"/>
                    </a:solidFill>
                  </a:rPr>
                  <a:t>.</a:t>
                </a:r>
                <a:endParaRPr lang="en-US" sz="2200" dirty="0"/>
              </a:p>
              <a:p>
                <a:pPr marL="518902" lvl="1" indent="0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918983" lvl="2" indent="0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831460" lvl="1" indent="-262566" defTabSz="700179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55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698" y="18068151"/>
                <a:ext cx="12365460" cy="15518533"/>
              </a:xfrm>
              <a:prstGeom prst="rect">
                <a:avLst/>
              </a:prstGeom>
              <a:blipFill rotWithShape="0">
                <a:blip r:embed="rId3"/>
                <a:stretch>
                  <a:fillRect l="-492" r="-73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56"/>
          <p:cNvSpPr>
            <a:spLocks noChangeArrowheads="1"/>
          </p:cNvSpPr>
          <p:nvPr/>
        </p:nvSpPr>
        <p:spPr bwMode="auto">
          <a:xfrm>
            <a:off x="642699" y="6227045"/>
            <a:ext cx="12394255" cy="98902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26" indent="-342926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Protein-Carbohydrate binding plays an important role in many biological processes such as: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cellular adhesion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host-pathogen recognition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inferences to drug targeting and 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gene </a:t>
            </a:r>
            <a:r>
              <a:rPr lang="en-US" sz="2200" dirty="0"/>
              <a:t>expression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Various </a:t>
            </a:r>
            <a:r>
              <a:rPr lang="en-US" sz="2200" dirty="0"/>
              <a:t>experimental as well as computational techniques </a:t>
            </a:r>
            <a:r>
              <a:rPr lang="en-US" sz="2200" dirty="0"/>
              <a:t>exist, such </a:t>
            </a:r>
            <a:r>
              <a:rPr lang="en-US" sz="2200" dirty="0"/>
              <a:t>as 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metal nanoparticle probing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molecular docking and </a:t>
            </a:r>
          </a:p>
          <a:p>
            <a:pPr marL="1085932" lvl="1" indent="-342926">
              <a:buFont typeface="Wingdings" panose="05000000000000000000" pitchFamily="2" charset="2"/>
              <a:buChar char="v"/>
            </a:pPr>
            <a:r>
              <a:rPr lang="en-US" sz="2200" dirty="0"/>
              <a:t>site mapping</a:t>
            </a:r>
          </a:p>
          <a:p>
            <a:pPr marL="342926" indent="-342926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However, these techniques require known complex structures which are costly as well as labor intensive to obtain. </a:t>
            </a:r>
            <a:br>
              <a:rPr lang="en-US" sz="2200" dirty="0"/>
            </a:b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We present a sequence-based method to accurately predict protein-carbohydrate binding sites using a </a:t>
            </a:r>
            <a:r>
              <a:rPr lang="en-US" sz="2200" dirty="0"/>
              <a:t>effective machine-learning </a:t>
            </a:r>
            <a:r>
              <a:rPr lang="en-US" sz="2200" dirty="0"/>
              <a:t>approach.</a:t>
            </a:r>
          </a:p>
          <a:p>
            <a:pPr marL="342926" indent="-342926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To accurately predict protein-carbohydrate binding sites, we explored several important sequence and predicted structural features such as: </a:t>
            </a:r>
          </a:p>
          <a:p>
            <a:pPr marL="1085932" lvl="1" indent="-342926">
              <a:buFont typeface="Wingdings" panose="05000000000000000000" pitchFamily="2" charset="2"/>
              <a:buChar char="Ø"/>
            </a:pPr>
            <a:r>
              <a:rPr lang="en-US" sz="2200" dirty="0"/>
              <a:t>evolutionary feature called sequence specific scoring matrix (PSSM), protein disorder region, torsion angle flexibility, half sphere exposure, position specific estimated energy and so on.</a:t>
            </a:r>
          </a:p>
          <a:p>
            <a:pPr marL="342926" indent="-342926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Feature selection was used to identify the features that significantly influence the accuracy of the proposed predictor. </a:t>
            </a:r>
          </a:p>
          <a:p>
            <a:pPr marL="342926" indent="-342926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342926" indent="-342926">
              <a:buFont typeface="Wingdings" panose="05000000000000000000" pitchFamily="2" charset="2"/>
              <a:buChar char="v"/>
            </a:pPr>
            <a:r>
              <a:rPr lang="en-US" sz="2200" dirty="0"/>
              <a:t>The results obtained from validation and test, demonstrate robustness of proposed predictor in protein-carbohydrate binding site predictions.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642698" y="611856"/>
            <a:ext cx="37044545" cy="418946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39">
              <a:solidFill>
                <a:srgbClr val="000000"/>
              </a:solidFill>
            </a:endParaRPr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title"/>
          </p:nvPr>
        </p:nvSpPr>
        <p:spPr>
          <a:xfrm>
            <a:off x="8913697" y="776711"/>
            <a:ext cx="25396807" cy="34094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100" b="1" dirty="0"/>
              <a:t>Sequence-Based Prediction of Protein Carbohydrate Binding Sites Using Machine Learning Techniques</a:t>
            </a:r>
            <a:r>
              <a:rPr lang="en-US" sz="5100" b="1" dirty="0">
                <a:ea typeface="+mj-lt"/>
                <a:cs typeface="+mj-lt"/>
              </a:rPr>
              <a:t/>
            </a:r>
            <a:br>
              <a:rPr lang="en-US" sz="5100" b="1" dirty="0">
                <a:ea typeface="+mj-lt"/>
                <a:cs typeface="+mj-lt"/>
              </a:rPr>
            </a:br>
            <a:r>
              <a:rPr lang="en-US" sz="3650" b="1" dirty="0" err="1"/>
              <a:t>Lijing</a:t>
            </a:r>
            <a:r>
              <a:rPr lang="en-US" sz="3650" b="1" dirty="0"/>
              <a:t> Cui</a:t>
            </a:r>
            <a:r>
              <a:rPr lang="en-US" sz="3650" b="1" baseline="30000" dirty="0"/>
              <a:t>§</a:t>
            </a:r>
            <a:r>
              <a:rPr lang="en-US" sz="3650" b="1" dirty="0"/>
              <a:t>, </a:t>
            </a:r>
            <a:r>
              <a:rPr lang="en-US" altLang="en-US" sz="3650" b="1" dirty="0"/>
              <a:t>Avdesh Mishra</a:t>
            </a:r>
            <a:r>
              <a:rPr lang="en-US" sz="3650" b="1" baseline="30000" dirty="0"/>
              <a:t>§</a:t>
            </a:r>
            <a:r>
              <a:rPr lang="en-US" altLang="en-US" sz="3650" b="1" dirty="0"/>
              <a:t>, Joel Andrepont, Md </a:t>
            </a:r>
            <a:r>
              <a:rPr lang="en-US" altLang="en-US" sz="3650" b="1" dirty="0" err="1"/>
              <a:t>Tamjidul</a:t>
            </a:r>
            <a:r>
              <a:rPr lang="en-US" altLang="en-US" sz="3650" b="1" dirty="0"/>
              <a:t> </a:t>
            </a:r>
            <a:r>
              <a:rPr lang="en-US" altLang="en-US" sz="3650" b="1" dirty="0" err="1"/>
              <a:t>Hoque</a:t>
            </a:r>
            <a:r>
              <a:rPr lang="en-US" sz="3650" b="1" dirty="0"/>
              <a:t>*</a:t>
            </a:r>
            <a:r>
              <a:rPr lang="en-US" altLang="en-US" sz="3650" b="1" dirty="0">
                <a:ea typeface="+mj-lt"/>
                <a:cs typeface="+mj-lt"/>
              </a:rPr>
              <a:t/>
            </a:r>
            <a:br>
              <a:rPr lang="en-US" altLang="en-US" sz="3650" b="1" dirty="0">
                <a:ea typeface="+mj-lt"/>
                <a:cs typeface="+mj-lt"/>
              </a:rPr>
            </a:br>
            <a:r>
              <a:rPr lang="en-US" sz="3650" b="1" baseline="30000" dirty="0"/>
              <a:t>§</a:t>
            </a:r>
            <a:r>
              <a:rPr lang="en-US" altLang="en-US" sz="3650" b="1" dirty="0"/>
              <a:t>These authors contributed equally to this work.</a:t>
            </a:r>
            <a:br>
              <a:rPr lang="en-US" altLang="en-US" sz="3650" b="1" dirty="0"/>
            </a:br>
            <a:r>
              <a:rPr lang="en-US" altLang="en-US" sz="3650" b="1" dirty="0"/>
              <a:t>*Corresponding author.</a:t>
            </a:r>
            <a:r>
              <a:rPr lang="en-US" altLang="en-US" sz="3650" b="1" dirty="0">
                <a:ea typeface="+mj-lt"/>
                <a:cs typeface="+mj-lt"/>
              </a:rPr>
              <a:t/>
            </a:r>
            <a:br>
              <a:rPr lang="en-US" altLang="en-US" sz="3650" b="1" dirty="0">
                <a:ea typeface="+mj-lt"/>
                <a:cs typeface="+mj-lt"/>
              </a:rPr>
            </a:br>
            <a:r>
              <a:rPr lang="en-US" altLang="en-US" sz="3650" b="1" dirty="0"/>
              <a:t>email: {lcui,amishra2, </a:t>
            </a:r>
            <a:r>
              <a:rPr lang="en-US" altLang="en-US" sz="3650" b="1" dirty="0" err="1"/>
              <a:t>jaandrep</a:t>
            </a:r>
            <a:r>
              <a:rPr lang="en-US" altLang="en-US" sz="3650" b="1" dirty="0"/>
              <a:t>, </a:t>
            </a:r>
            <a:r>
              <a:rPr lang="en-US" altLang="en-US" sz="3650" b="1" dirty="0" err="1"/>
              <a:t>thoque</a:t>
            </a:r>
            <a:r>
              <a:rPr lang="en-US" altLang="en-US" sz="3650" b="1" dirty="0"/>
              <a:t>}@uno.edu</a:t>
            </a:r>
            <a:r>
              <a:rPr lang="en-US" altLang="en-US" sz="3650" b="1" dirty="0">
                <a:ea typeface="+mj-lt"/>
                <a:cs typeface="+mj-lt"/>
              </a:rPr>
              <a:t/>
            </a:r>
            <a:br>
              <a:rPr lang="en-US" altLang="en-US" sz="3650" b="1" dirty="0">
                <a:ea typeface="+mj-lt"/>
                <a:cs typeface="+mj-lt"/>
              </a:rPr>
            </a:br>
            <a:r>
              <a:rPr lang="en-US" altLang="en-US" sz="3650" dirty="0"/>
              <a:t>Department of Computer Science, University of New Orleans, New Orleans, LA, USA</a:t>
            </a:r>
          </a:p>
        </p:txBody>
      </p:sp>
      <p:sp>
        <p:nvSpPr>
          <p:cNvPr id="2060" name="Text Box 41"/>
          <p:cNvSpPr txBox="1">
            <a:spLocks noChangeArrowheads="1"/>
          </p:cNvSpPr>
          <p:nvPr/>
        </p:nvSpPr>
        <p:spPr bwMode="auto">
          <a:xfrm>
            <a:off x="4486188" y="16744713"/>
            <a:ext cx="3833101" cy="13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1" b="1" i="1" dirty="0"/>
              <a:t>Methods</a:t>
            </a:r>
            <a:endParaRPr lang="en-US" altLang="en-US" sz="8001" dirty="0"/>
          </a:p>
        </p:txBody>
      </p:sp>
      <p:sp>
        <p:nvSpPr>
          <p:cNvPr id="2061" name="Text Box 44"/>
          <p:cNvSpPr txBox="1">
            <a:spLocks noChangeArrowheads="1"/>
          </p:cNvSpPr>
          <p:nvPr/>
        </p:nvSpPr>
        <p:spPr bwMode="auto">
          <a:xfrm>
            <a:off x="1782452" y="4819053"/>
            <a:ext cx="9240571" cy="13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1" b="1" i="1" dirty="0"/>
              <a:t>I</a:t>
            </a:r>
            <a:r>
              <a:rPr lang="en-US" altLang="zh-CN" sz="8001" b="1" i="1" dirty="0"/>
              <a:t>ntroduction</a:t>
            </a:r>
            <a:endParaRPr lang="en-US" altLang="en-US" sz="8001" b="1" dirty="0"/>
          </a:p>
        </p:txBody>
      </p:sp>
      <p:sp>
        <p:nvSpPr>
          <p:cNvPr id="2063" name="Text Box 65"/>
          <p:cNvSpPr txBox="1">
            <a:spLocks noChangeArrowheads="1"/>
          </p:cNvSpPr>
          <p:nvPr/>
        </p:nvSpPr>
        <p:spPr bwMode="auto">
          <a:xfrm>
            <a:off x="30702815" y="4794685"/>
            <a:ext cx="5202065" cy="13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1" b="1" i="1" dirty="0"/>
              <a:t>Discussions</a:t>
            </a:r>
            <a:endParaRPr lang="en-US" altLang="en-US" sz="8001" dirty="0"/>
          </a:p>
        </p:txBody>
      </p:sp>
      <p:sp>
        <p:nvSpPr>
          <p:cNvPr id="2064" name="Text Box 68"/>
          <p:cNvSpPr txBox="1">
            <a:spLocks noChangeArrowheads="1"/>
          </p:cNvSpPr>
          <p:nvPr/>
        </p:nvSpPr>
        <p:spPr bwMode="auto">
          <a:xfrm>
            <a:off x="31308276" y="21342233"/>
            <a:ext cx="5242448" cy="9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15" b="1" i="1" dirty="0"/>
              <a:t>Conclusions</a:t>
            </a:r>
            <a:endParaRPr lang="en-US" altLang="en-US" sz="5515" dirty="0"/>
          </a:p>
        </p:txBody>
      </p:sp>
      <p:sp>
        <p:nvSpPr>
          <p:cNvPr id="2065" name="Text Box 71"/>
          <p:cNvSpPr txBox="1">
            <a:spLocks noChangeArrowheads="1"/>
          </p:cNvSpPr>
          <p:nvPr/>
        </p:nvSpPr>
        <p:spPr bwMode="auto">
          <a:xfrm>
            <a:off x="30098482" y="28814304"/>
            <a:ext cx="5806398" cy="9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15" b="1" i="1" dirty="0"/>
              <a:t>Acknowledgements</a:t>
            </a:r>
            <a:endParaRPr lang="en-US" altLang="en-US" sz="551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11" y="990104"/>
            <a:ext cx="7458181" cy="3514638"/>
          </a:xfrm>
          <a:prstGeom prst="rect">
            <a:avLst/>
          </a:prstGeom>
        </p:spPr>
      </p:pic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13648458" y="12748599"/>
            <a:ext cx="6786528" cy="73647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  <a:p>
            <a:pPr algn="ctr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Figure </a:t>
            </a:r>
            <a:r>
              <a:rPr lang="en-US" sz="2000" b="1" dirty="0"/>
              <a:t>3</a:t>
            </a:r>
            <a:r>
              <a:rPr lang="en-US" sz="2000" b="1" dirty="0"/>
              <a:t>: </a:t>
            </a:r>
            <a:r>
              <a:rPr lang="en-US" sz="2000" dirty="0"/>
              <a:t>Comparison between different machine learning methods based on accuracy </a:t>
            </a:r>
            <a:r>
              <a:rPr lang="en-US" sz="2000" dirty="0"/>
              <a:t>and sensitivity </a:t>
            </a:r>
            <a:r>
              <a:rPr lang="en-US" sz="2000" dirty="0"/>
              <a:t>for </a:t>
            </a:r>
            <a:r>
              <a:rPr lang="en-US" sz="2000" dirty="0"/>
              <a:t>different window size.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1" name="Rectangle 61"/>
          <p:cNvSpPr>
            <a:spLocks noChangeArrowheads="1"/>
          </p:cNvSpPr>
          <p:nvPr/>
        </p:nvSpPr>
        <p:spPr bwMode="auto">
          <a:xfrm>
            <a:off x="20984161" y="6227045"/>
            <a:ext cx="7063753" cy="60682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From </a:t>
            </a:r>
            <a:r>
              <a:rPr lang="en-US" altLang="en-US" sz="2000" dirty="0">
                <a:solidFill>
                  <a:srgbClr val="000000"/>
                </a:solidFill>
              </a:rPr>
              <a:t>Table </a:t>
            </a:r>
            <a:r>
              <a:rPr lang="en-US" altLang="en-US" sz="2000" dirty="0">
                <a:solidFill>
                  <a:srgbClr val="000000"/>
                </a:solidFill>
              </a:rPr>
              <a:t>3 </a:t>
            </a:r>
            <a:r>
              <a:rPr lang="en-US" altLang="en-US" sz="2000" dirty="0">
                <a:solidFill>
                  <a:srgbClr val="000000"/>
                </a:solidFill>
              </a:rPr>
              <a:t>it is evident that </a:t>
            </a:r>
            <a:r>
              <a:rPr lang="en-US" altLang="en-US" sz="2000" dirty="0" err="1">
                <a:solidFill>
                  <a:srgbClr val="000000"/>
                </a:solidFill>
              </a:rPr>
              <a:t>LogReg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attains highest accuracy of </a:t>
            </a:r>
            <a:r>
              <a:rPr lang="en-US" altLang="en-US" sz="2000" dirty="0">
                <a:solidFill>
                  <a:srgbClr val="000000"/>
                </a:solidFill>
              </a:rPr>
              <a:t>69.26% </a:t>
            </a:r>
            <a:r>
              <a:rPr lang="en-US" altLang="en-US" sz="2000" dirty="0">
                <a:solidFill>
                  <a:srgbClr val="000000"/>
                </a:solidFill>
              </a:rPr>
              <a:t>for window size </a:t>
            </a:r>
            <a:r>
              <a:rPr lang="en-US" altLang="en-US" sz="2000" dirty="0">
                <a:solidFill>
                  <a:srgbClr val="000000"/>
                </a:solidFill>
              </a:rPr>
              <a:t>5. </a:t>
            </a:r>
            <a:r>
              <a:rPr lang="en-US" altLang="en-US" sz="2000" dirty="0">
                <a:solidFill>
                  <a:srgbClr val="000000"/>
                </a:solidFill>
              </a:rPr>
              <a:t>Similarly, from Table </a:t>
            </a:r>
            <a:r>
              <a:rPr lang="en-US" altLang="en-US" sz="2000" dirty="0">
                <a:solidFill>
                  <a:srgbClr val="000000"/>
                </a:solidFill>
              </a:rPr>
              <a:t>4 </a:t>
            </a:r>
            <a:r>
              <a:rPr lang="en-US" altLang="en-US" sz="2000" dirty="0">
                <a:solidFill>
                  <a:srgbClr val="000000"/>
                </a:solidFill>
              </a:rPr>
              <a:t>it is evident that </a:t>
            </a:r>
            <a:r>
              <a:rPr lang="en-US" altLang="en-US" sz="2000" dirty="0">
                <a:solidFill>
                  <a:srgbClr val="000000"/>
                </a:solidFill>
              </a:rPr>
              <a:t>RDF </a:t>
            </a:r>
            <a:r>
              <a:rPr lang="en-US" altLang="en-US" sz="2000" dirty="0">
                <a:solidFill>
                  <a:srgbClr val="000000"/>
                </a:solidFill>
              </a:rPr>
              <a:t>attains highest accuracy of </a:t>
            </a:r>
            <a:r>
              <a:rPr lang="en-US" altLang="en-US" sz="2000" dirty="0">
                <a:solidFill>
                  <a:srgbClr val="000000"/>
                </a:solidFill>
              </a:rPr>
              <a:t>70.03% </a:t>
            </a:r>
            <a:r>
              <a:rPr lang="en-US" altLang="en-US" sz="2000" dirty="0">
                <a:solidFill>
                  <a:srgbClr val="000000"/>
                </a:solidFill>
              </a:rPr>
              <a:t>for window size 3</a:t>
            </a:r>
            <a:r>
              <a:rPr lang="en-US" altLang="en-US" sz="2000" dirty="0">
                <a:solidFill>
                  <a:srgbClr val="000000"/>
                </a:solidFill>
              </a:rPr>
              <a:t>. Likewise, </a:t>
            </a:r>
            <a:r>
              <a:rPr lang="en-US" altLang="en-US" sz="2000" dirty="0">
                <a:solidFill>
                  <a:srgbClr val="000000"/>
                </a:solidFill>
              </a:rPr>
              <a:t>from Table </a:t>
            </a:r>
            <a:r>
              <a:rPr lang="en-US" altLang="en-US" sz="2000" dirty="0">
                <a:solidFill>
                  <a:srgbClr val="000000"/>
                </a:solidFill>
              </a:rPr>
              <a:t>5 </a:t>
            </a:r>
            <a:r>
              <a:rPr lang="en-US" altLang="en-US" sz="2000" dirty="0">
                <a:solidFill>
                  <a:srgbClr val="000000"/>
                </a:solidFill>
              </a:rPr>
              <a:t>it is evident that </a:t>
            </a:r>
            <a:r>
              <a:rPr lang="en-US" altLang="en-US" sz="2000" dirty="0">
                <a:solidFill>
                  <a:srgbClr val="000000"/>
                </a:solidFill>
              </a:rPr>
              <a:t>SVM </a:t>
            </a:r>
            <a:r>
              <a:rPr lang="en-US" altLang="en-US" sz="2000" dirty="0">
                <a:solidFill>
                  <a:srgbClr val="000000"/>
                </a:solidFill>
              </a:rPr>
              <a:t>attains highest accuracy of </a:t>
            </a:r>
            <a:r>
              <a:rPr lang="en-US" altLang="en-US" sz="2000" dirty="0">
                <a:solidFill>
                  <a:srgbClr val="000000"/>
                </a:solidFill>
              </a:rPr>
              <a:t>73.1% </a:t>
            </a:r>
            <a:r>
              <a:rPr lang="en-US" altLang="en-US" sz="2000" dirty="0">
                <a:solidFill>
                  <a:srgbClr val="000000"/>
                </a:solidFill>
              </a:rPr>
              <a:t>for window size </a:t>
            </a:r>
            <a:r>
              <a:rPr lang="en-US" altLang="en-US" sz="2000" dirty="0">
                <a:solidFill>
                  <a:srgbClr val="000000"/>
                </a:solidFill>
              </a:rPr>
              <a:t>9.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Rectangle 61"/>
          <p:cNvSpPr>
            <a:spLocks noChangeArrowheads="1"/>
          </p:cNvSpPr>
          <p:nvPr/>
        </p:nvSpPr>
        <p:spPr bwMode="auto">
          <a:xfrm>
            <a:off x="13647606" y="6260491"/>
            <a:ext cx="6787381" cy="6034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From Table 1 it is evident that </a:t>
            </a:r>
            <a:r>
              <a:rPr lang="en-US" altLang="en-US" sz="2000" dirty="0">
                <a:solidFill>
                  <a:srgbClr val="000000"/>
                </a:solidFill>
              </a:rPr>
              <a:t>K</a:t>
            </a:r>
            <a:r>
              <a:rPr lang="en-US" altLang="en-US" sz="2000" dirty="0">
                <a:solidFill>
                  <a:srgbClr val="000000"/>
                </a:solidFill>
              </a:rPr>
              <a:t>NN attains highest accuracy of 60.06% for window size 3. Similarly, from Table 2 it is evident that GBC attains highest accuracy of 69.65% for window size 3.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13748381" y="20867241"/>
            <a:ext cx="14237007" cy="56551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39" b="1" dirty="0"/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39" b="1" dirty="0"/>
              <a:t>        </a:t>
            </a:r>
          </a:p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39" b="1" dirty="0"/>
              <a:t>        Table </a:t>
            </a:r>
            <a:r>
              <a:rPr lang="en-US" sz="1839" b="1" dirty="0"/>
              <a:t>6:</a:t>
            </a:r>
            <a:r>
              <a:rPr lang="en-US" sz="1839" dirty="0"/>
              <a:t> </a:t>
            </a:r>
            <a:r>
              <a:rPr lang="en-US" sz="1839" dirty="0"/>
              <a:t>Performance comparison </a:t>
            </a:r>
            <a:r>
              <a:rPr lang="en-US" sz="1839" dirty="0"/>
              <a:t>between top performing, SVM based method and second best, RF based method.</a:t>
            </a:r>
            <a:endParaRPr lang="en-US" sz="1839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39" dirty="0">
              <a:solidFill>
                <a:srgbClr val="000000"/>
              </a:solidFill>
            </a:endParaRPr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39" dirty="0">
              <a:solidFill>
                <a:srgbClr val="000000"/>
              </a:solidFill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13725820" y="27450314"/>
            <a:ext cx="14259569" cy="61380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 dirty="0"/>
          </a:p>
          <a:p>
            <a:pPr marL="743006" indent="-228617" algn="just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/>
              <a:t>	</a:t>
            </a:r>
            <a:r>
              <a:rPr lang="en-US" sz="2200" b="1" dirty="0"/>
              <a:t>Figure 6:</a:t>
            </a:r>
            <a:r>
              <a:rPr lang="en-US" sz="2200" dirty="0"/>
              <a:t> Comparison of different machine </a:t>
            </a:r>
            <a:r>
              <a:rPr lang="en-US" sz="2200" dirty="0"/>
              <a:t>learning </a:t>
            </a:r>
            <a:r>
              <a:rPr lang="en-US" sz="2200" dirty="0"/>
              <a:t>methods based on highest accuracy achieved from best window sizes.</a:t>
            </a:r>
            <a:endParaRPr lang="en-US" sz="2200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39" dirty="0"/>
          </a:p>
          <a:p>
            <a:pPr defTabSz="700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39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206" y="776711"/>
            <a:ext cx="4931444" cy="3784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98" y="30171970"/>
            <a:ext cx="2458216" cy="3209336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 bwMode="auto">
          <a:xfrm>
            <a:off x="28936336" y="30519334"/>
            <a:ext cx="6968545" cy="219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04" tIns="-162816" rIns="3204" bIns="-162816" numCol="1" anchor="ctr" anchorCtr="0" compatLnSpc="1">
            <a:prstTxWarp prst="textNoShape">
              <a:avLst/>
            </a:prstTxWarp>
          </a:bodyPr>
          <a:lstStyle>
            <a:lvl1pPr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2pPr>
            <a:lvl3pPr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3pPr>
            <a:lvl4pPr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4pPr>
            <a:lvl5pPr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5pPr>
            <a:lvl6pPr marL="457189"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6pPr>
            <a:lvl7pPr marL="914377"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7pPr>
            <a:lvl8pPr marL="1371566"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8pPr>
            <a:lvl9pPr marL="1828754" algn="ctr" defTabSz="4336942" rtl="0" eaLnBrk="0" fontAlgn="base" hangingPunct="0">
              <a:spcBef>
                <a:spcPct val="0"/>
              </a:spcBef>
              <a:spcAft>
                <a:spcPct val="0"/>
              </a:spcAft>
              <a:defRPr sz="20899">
                <a:solidFill>
                  <a:schemeClr val="tx2"/>
                </a:solidFill>
                <a:latin typeface="Times" panose="02020603050405020304" pitchFamily="18" charset="0"/>
              </a:defRPr>
            </a:lvl9pPr>
          </a:lstStyle>
          <a:p>
            <a:pPr algn="l" defTabSz="700179"/>
            <a:r>
              <a:rPr lang="en-US" sz="2100" dirty="0">
                <a:latin typeface="+mn-lt"/>
              </a:rPr>
              <a:t>We gratefully acknowledge the Louisiana Board of </a:t>
            </a:r>
          </a:p>
          <a:p>
            <a:pPr algn="l" defTabSz="700179"/>
            <a:r>
              <a:rPr lang="en-US" sz="2100" dirty="0">
                <a:latin typeface="+mn-lt"/>
              </a:rPr>
              <a:t>Regents through the Board of Regents Support Fund, LEQSF </a:t>
            </a:r>
          </a:p>
          <a:p>
            <a:pPr algn="l" defTabSz="700179"/>
            <a:r>
              <a:rPr lang="en-US" sz="2100" dirty="0">
                <a:latin typeface="+mn-lt"/>
              </a:rPr>
              <a:t>(2016-19)-RD-B-07</a:t>
            </a:r>
            <a:endParaRPr lang="en-US" altLang="en-US" sz="21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0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489777"/>
              </p:ext>
            </p:extLst>
          </p:nvPr>
        </p:nvGraphicFramePr>
        <p:xfrm>
          <a:off x="14190988" y="13110299"/>
          <a:ext cx="5785822" cy="21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661040"/>
              </p:ext>
            </p:extLst>
          </p:nvPr>
        </p:nvGraphicFramePr>
        <p:xfrm>
          <a:off x="21397647" y="12891082"/>
          <a:ext cx="6004325" cy="242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381018"/>
              </p:ext>
            </p:extLst>
          </p:nvPr>
        </p:nvGraphicFramePr>
        <p:xfrm>
          <a:off x="21339149" y="16097852"/>
          <a:ext cx="6004325" cy="31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8554"/>
              </p:ext>
            </p:extLst>
          </p:nvPr>
        </p:nvGraphicFramePr>
        <p:xfrm>
          <a:off x="14188811" y="15301452"/>
          <a:ext cx="5790834" cy="28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3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2791"/>
              </p:ext>
            </p:extLst>
          </p:nvPr>
        </p:nvGraphicFramePr>
        <p:xfrm>
          <a:off x="14348528" y="21926020"/>
          <a:ext cx="12994945" cy="370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8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8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8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SVM-accuracy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SVM-sensitivity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RF-accuracy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RF-sensitivity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window1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0.6892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0.66342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0.69115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0.67023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window3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0.69553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0.69066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0.71547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0.70039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window5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0.71741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0.69553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0.71449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0.69358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window7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0.71984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0.70428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0.71206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0.68969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window9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0.73103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0.70039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0.72033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0.6965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window11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0.71498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0.69261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0.70671</a:t>
                      </a: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0.68288</a:t>
                      </a:r>
                    </a:p>
                  </a:txBody>
                  <a:tcPr marL="6668" marR="6668" marT="666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4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524022"/>
              </p:ext>
            </p:extLst>
          </p:nvPr>
        </p:nvGraphicFramePr>
        <p:xfrm>
          <a:off x="14665571" y="28633092"/>
          <a:ext cx="12545629" cy="353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9" name="Text Box 60">
            <a:extLst>
              <a:ext uri="{FF2B5EF4-FFF2-40B4-BE49-F238E27FC236}">
                <a16:creationId xmlns:a16="http://schemas.microsoft.com/office/drawing/2014/main" xmlns="" id="{2FB535F6-40B0-4BD4-97B1-780B82A0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889" y="4731099"/>
            <a:ext cx="4852222" cy="13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700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1" b="1" i="1" dirty="0"/>
              <a:t>Results</a:t>
            </a:r>
            <a:endParaRPr lang="en-US" altLang="en-US" sz="800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298613"/>
                  </p:ext>
                </p:extLst>
              </p:nvPr>
            </p:nvGraphicFramePr>
            <p:xfrm>
              <a:off x="3193203" y="28329676"/>
              <a:ext cx="6249254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627"/>
                    <a:gridCol w="3124627"/>
                  </a:tblGrid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Evaluation</a:t>
                          </a:r>
                          <a:r>
                            <a:rPr lang="en-US" sz="2100" baseline="0" dirty="0" smtClean="0"/>
                            <a:t> Criteria</a:t>
                          </a:r>
                          <a:endParaRPr lang="en-US" sz="2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Definition</a:t>
                          </a:r>
                          <a:endParaRPr lang="en-US" sz="2100" dirty="0"/>
                        </a:p>
                      </a:txBody>
                      <a:tcPr anchor="ctr"/>
                    </a:tc>
                  </a:tr>
                  <a:tr h="695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i="1" dirty="0" smtClean="0"/>
                            <a:t>Sensitivity</a:t>
                          </a:r>
                          <a:endParaRPr lang="en-US" sz="21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1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𝑇𝑃</m:t>
                                    </m:r>
                                  </m:num>
                                  <m:den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𝑇𝑃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𝐹𝑁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anchor="ctr"/>
                    </a:tc>
                  </a:tr>
                  <a:tr h="695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i="1" dirty="0" smtClean="0"/>
                            <a:t>Specificity</a:t>
                          </a:r>
                          <a:endParaRPr lang="en-US" sz="21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1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𝑇𝑁</m:t>
                                    </m:r>
                                  </m:num>
                                  <m:den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𝑇𝑁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𝐹𝑃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anchor="ctr"/>
                    </a:tc>
                  </a:tr>
                  <a:tr h="695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i="1" dirty="0" smtClean="0"/>
                            <a:t>Accuracy</a:t>
                          </a:r>
                          <a:endParaRPr lang="en-US" sz="21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1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𝑇𝑃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𝑇𝑁</m:t>
                                    </m:r>
                                  </m:num>
                                  <m:den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𝐹𝑃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𝐹𝑃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𝑇𝑁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𝐹𝑁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298613"/>
                  </p:ext>
                </p:extLst>
              </p:nvPr>
            </p:nvGraphicFramePr>
            <p:xfrm>
              <a:off x="3193203" y="28329676"/>
              <a:ext cx="6249254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627"/>
                    <a:gridCol w="3124627"/>
                  </a:tblGrid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Evaluation</a:t>
                          </a:r>
                          <a:r>
                            <a:rPr lang="en-US" sz="2100" baseline="0" dirty="0" smtClean="0"/>
                            <a:t> Criteria</a:t>
                          </a:r>
                          <a:endParaRPr lang="en-US" sz="2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Definition</a:t>
                          </a:r>
                          <a:endParaRPr lang="en-US" sz="2100" dirty="0"/>
                        </a:p>
                      </a:txBody>
                      <a:tcPr anchor="ctr"/>
                    </a:tc>
                  </a:tr>
                  <a:tr h="695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i="1" dirty="0" smtClean="0"/>
                            <a:t>Sensitivity</a:t>
                          </a:r>
                          <a:endParaRPr lang="en-US" sz="21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2"/>
                          <a:stretch>
                            <a:fillRect l="-100195" t="-64912" r="-975" b="-202632"/>
                          </a:stretch>
                        </a:blipFill>
                      </a:tcPr>
                    </a:tc>
                  </a:tr>
                  <a:tr h="695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i="1" dirty="0" smtClean="0"/>
                            <a:t>Specificity</a:t>
                          </a:r>
                          <a:endParaRPr lang="en-US" sz="21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2"/>
                          <a:stretch>
                            <a:fillRect l="-100195" t="-163478" r="-975" b="-100870"/>
                          </a:stretch>
                        </a:blipFill>
                      </a:tcPr>
                    </a:tc>
                  </a:tr>
                  <a:tr h="695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i="1" dirty="0" smtClean="0"/>
                            <a:t>Accuracy</a:t>
                          </a:r>
                          <a:endParaRPr lang="en-US" sz="21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2"/>
                          <a:stretch>
                            <a:fillRect l="-100195" t="-265789" r="-975" b="-1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 rot="16200000">
            <a:off x="13171444" y="13639088"/>
            <a:ext cx="141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Accuracy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3140514" y="16366948"/>
            <a:ext cx="155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</a:t>
            </a:r>
            <a:endParaRPr 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438" y="6352070"/>
            <a:ext cx="6406743" cy="22616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437" y="8613759"/>
            <a:ext cx="6441028" cy="23098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845" y="6321578"/>
            <a:ext cx="4984537" cy="1583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347" y="7768993"/>
            <a:ext cx="5031606" cy="15089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320" y="9203871"/>
            <a:ext cx="5109635" cy="16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55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10422</TotalTime>
  <Words>610</Words>
  <Application>Microsoft Office PowerPoint</Application>
  <PresentationFormat>Custom</PresentationFormat>
  <Paragraphs>229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Calibri Light</vt:lpstr>
      <vt:lpstr>Cambria Math</vt:lpstr>
      <vt:lpstr>Times</vt:lpstr>
      <vt:lpstr>Wingdings</vt:lpstr>
      <vt:lpstr>Blank Presentation</vt:lpstr>
      <vt:lpstr>Sequence-Based Prediction of Protein Carbohydrate Binding Sites Using Machine Learning Techniques Lijing Cui§, Avdesh Mishra§, Joel Andrepont, Md Tamjidul Hoque* §These authors contributed equally to this work. *Corresponding author. email: {lcui,amishra2, jaandrep, thoque}@uno.edu Department of Computer Science, University of New Orleans, New Orleans, LA, USA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lijing cui</dc:creator>
  <cp:lastModifiedBy>Avdesh Mishra</cp:lastModifiedBy>
  <cp:revision>1497</cp:revision>
  <dcterms:created xsi:type="dcterms:W3CDTF">2016-03-14T16:02:24Z</dcterms:created>
  <dcterms:modified xsi:type="dcterms:W3CDTF">2018-04-06T04:58:52Z</dcterms:modified>
</cp:coreProperties>
</file>